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2"/>
  </p:notesMasterIdLst>
  <p:handoutMasterIdLst>
    <p:handoutMasterId r:id="rId43"/>
  </p:handoutMasterIdLst>
  <p:sldIdLst>
    <p:sldId id="261" r:id="rId5"/>
    <p:sldId id="263"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8" autoAdjust="0"/>
    <p:restoredTop sz="95982"/>
  </p:normalViewPr>
  <p:slideViewPr>
    <p:cSldViewPr snapToGrid="0">
      <p:cViewPr varScale="1">
        <p:scale>
          <a:sx n="115" d="100"/>
          <a:sy n="115" d="100"/>
        </p:scale>
        <p:origin x="804" y="108"/>
      </p:cViewPr>
      <p:guideLst/>
    </p:cSldViewPr>
  </p:slideViewPr>
  <p:notesTextViewPr>
    <p:cViewPr>
      <p:scale>
        <a:sx n="1" d="1"/>
        <a:sy n="1" d="1"/>
      </p:scale>
      <p:origin x="0" y="0"/>
    </p:cViewPr>
  </p:notesText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F67E0C5-0378-45A7-8039-DA7AA7E426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1"/>
          </a:p>
        </p:txBody>
      </p:sp>
      <p:sp>
        <p:nvSpPr>
          <p:cNvPr id="3" name="Date Placeholder 2">
            <a:extLst>
              <a:ext uri="{FF2B5EF4-FFF2-40B4-BE49-F238E27FC236}">
                <a16:creationId xmlns="" xmlns:a16="http://schemas.microsoft.com/office/drawing/2014/main" id="{A5D3004C-F08C-4E12-9816-8871B3CB2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BC4ACD-7AEA-4E6D-9E7C-9D12419EEC1C}" type="datetime1">
              <a:rPr lang="en-GB" noProof="1" smtClean="0"/>
              <a:t>23/05/2023</a:t>
            </a:fld>
            <a:endParaRPr lang="en-GB" noProof="1"/>
          </a:p>
        </p:txBody>
      </p:sp>
      <p:sp>
        <p:nvSpPr>
          <p:cNvPr id="4" name="Footer Placeholder 3">
            <a:extLst>
              <a:ext uri="{FF2B5EF4-FFF2-40B4-BE49-F238E27FC236}">
                <a16:creationId xmlns="" xmlns:a16="http://schemas.microsoft.com/office/drawing/2014/main" id="{8F55B991-1CDD-4778-AEA9-26CF873257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1"/>
          </a:p>
        </p:txBody>
      </p:sp>
      <p:sp>
        <p:nvSpPr>
          <p:cNvPr id="5" name="Slide Number Placeholder 4">
            <a:extLst>
              <a:ext uri="{FF2B5EF4-FFF2-40B4-BE49-F238E27FC236}">
                <a16:creationId xmlns="" xmlns:a16="http://schemas.microsoft.com/office/drawing/2014/main" id="{64E264E5-4F56-46B1-9ECA-87FEFA485C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2C0DF5-65B3-47D0-BB51-3F7079B39C98}" type="slidenum">
              <a:rPr lang="en-GB" noProof="1" smtClean="0"/>
              <a:t>‹#›</a:t>
            </a:fld>
            <a:endParaRPr lang="en-GB" noProof="1"/>
          </a:p>
        </p:txBody>
      </p:sp>
    </p:spTree>
    <p:extLst>
      <p:ext uri="{BB962C8B-B14F-4D97-AF65-F5344CB8AC3E}">
        <p14:creationId xmlns:p14="http://schemas.microsoft.com/office/powerpoint/2010/main" val="31602900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5C36BA7-FD43-42C6-8328-B946F61C7570}" type="datetime1">
              <a:rPr lang="en-GB" noProof="1" dirty="0" smtClean="0"/>
              <a:t>23/05/2023</a:t>
            </a:fld>
            <a:endParaRPr lang="en-GB" noProof="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1"/>
              <a:t>Click to edit Master text styles</a:t>
            </a:r>
          </a:p>
          <a:p>
            <a:pPr lvl="1" rtl="0"/>
            <a:r>
              <a:rPr lang="en-GB" noProof="1"/>
              <a:t>Second level</a:t>
            </a:r>
          </a:p>
          <a:p>
            <a:pPr lvl="2" rtl="0"/>
            <a:r>
              <a:rPr lang="en-GB" noProof="1"/>
              <a:t>Third level</a:t>
            </a:r>
          </a:p>
          <a:p>
            <a:pPr lvl="3" rtl="0"/>
            <a:r>
              <a:rPr lang="en-GB" noProof="1"/>
              <a:t>Quarter level</a:t>
            </a:r>
          </a:p>
          <a:p>
            <a:pPr lvl="4" rtl="0"/>
            <a:r>
              <a:rPr lang="en-GB" noProof="1"/>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en-GB" noProof="1" dirty="0" smtClean="0"/>
              <a:t>‹#›</a:t>
            </a:fld>
            <a:endParaRPr lang="en-GB" noProof="1"/>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1"/>
          </a:p>
        </p:txBody>
      </p:sp>
      <p:sp>
        <p:nvSpPr>
          <p:cNvPr id="4" name="Slide Number Placeholder 3"/>
          <p:cNvSpPr>
            <a:spLocks noGrp="1"/>
          </p:cNvSpPr>
          <p:nvPr>
            <p:ph type="sldNum" sz="quarter" idx="5"/>
          </p:nvPr>
        </p:nvSpPr>
        <p:spPr/>
        <p:txBody>
          <a:bodyPr/>
          <a:lstStyle/>
          <a:p>
            <a:pPr rtl="0"/>
            <a:fld id="{C275CD8D-B1D9-4658-A4F0-38CA8D83ED5D}" type="slidenum">
              <a:rPr lang="en-GB" noProof="1" dirty="0" smtClean="0"/>
              <a:t>1</a:t>
            </a:fld>
            <a:endParaRPr lang="en-GB" noProof="1"/>
          </a:p>
        </p:txBody>
      </p:sp>
    </p:spTree>
    <p:extLst>
      <p:ext uri="{BB962C8B-B14F-4D97-AF65-F5344CB8AC3E}">
        <p14:creationId xmlns:p14="http://schemas.microsoft.com/office/powerpoint/2010/main" val="230589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1"/>
          </a:p>
        </p:txBody>
      </p:sp>
      <p:sp>
        <p:nvSpPr>
          <p:cNvPr id="4" name="Slide Number Placeholder 3"/>
          <p:cNvSpPr>
            <a:spLocks noGrp="1"/>
          </p:cNvSpPr>
          <p:nvPr>
            <p:ph type="sldNum" sz="quarter" idx="5"/>
          </p:nvPr>
        </p:nvSpPr>
        <p:spPr/>
        <p:txBody>
          <a:bodyPr/>
          <a:lstStyle/>
          <a:p>
            <a:pPr rtl="0"/>
            <a:fld id="{C275CD8D-B1D9-4658-A4F0-38CA8D83ED5D}" type="slidenum">
              <a:rPr lang="en-GB" noProof="1" dirty="0" smtClean="0"/>
              <a:t>3</a:t>
            </a:fld>
            <a:endParaRPr lang="en-GB" noProof="1"/>
          </a:p>
        </p:txBody>
      </p:sp>
    </p:spTree>
    <p:extLst>
      <p:ext uri="{BB962C8B-B14F-4D97-AF65-F5344CB8AC3E}">
        <p14:creationId xmlns:p14="http://schemas.microsoft.com/office/powerpoint/2010/main" val="641720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en-GB" noProof="1"/>
              <a:t>Click to edit Master title style</a:t>
            </a:r>
          </a:p>
        </p:txBody>
      </p:sp>
      <p:sp>
        <p:nvSpPr>
          <p:cNvPr id="3" name="Subtitl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1"/>
              <a:t>Click to edit Master subtitle style</a:t>
            </a:r>
          </a:p>
        </p:txBody>
      </p:sp>
      <p:sp>
        <p:nvSpPr>
          <p:cNvPr id="4" name="Date Placeholder 3"/>
          <p:cNvSpPr>
            <a:spLocks noGrp="1"/>
          </p:cNvSpPr>
          <p:nvPr>
            <p:ph type="dt" sz="half" idx="10"/>
          </p:nvPr>
        </p:nvSpPr>
        <p:spPr>
          <a:xfrm>
            <a:off x="7077511" y="5410201"/>
            <a:ext cx="2743200" cy="365125"/>
          </a:xfrm>
        </p:spPr>
        <p:txBody>
          <a:bodyPr rtlCol="0"/>
          <a:lstStyle/>
          <a:p>
            <a:pPr rtl="0"/>
            <a:fld id="{309B7A2B-7D59-4227-A8F5-61532A05BE9A}" type="datetime1">
              <a:rPr lang="en-GB" noProof="1" smtClean="0"/>
              <a:t>23/05/2023</a:t>
            </a:fld>
            <a:endParaRPr lang="en-GB" noProof="1"/>
          </a:p>
        </p:txBody>
      </p:sp>
      <p:sp>
        <p:nvSpPr>
          <p:cNvPr id="5" name="Footer Placeholder 4"/>
          <p:cNvSpPr>
            <a:spLocks noGrp="1"/>
          </p:cNvSpPr>
          <p:nvPr>
            <p:ph type="ftr" sz="quarter" idx="11"/>
          </p:nvPr>
        </p:nvSpPr>
        <p:spPr>
          <a:xfrm>
            <a:off x="1876424" y="5410201"/>
            <a:ext cx="5124886" cy="365125"/>
          </a:xfrm>
        </p:spPr>
        <p:txBody>
          <a:bodyPr rtlCol="0"/>
          <a:lstStyle/>
          <a:p>
            <a:pPr rtl="0"/>
            <a:endParaRPr lang="en-GB" noProof="1"/>
          </a:p>
        </p:txBody>
      </p:sp>
      <p:sp>
        <p:nvSpPr>
          <p:cNvPr id="6" name="Slide Number Placeholder 5"/>
          <p:cNvSpPr>
            <a:spLocks noGrp="1"/>
          </p:cNvSpPr>
          <p:nvPr>
            <p:ph type="sldNum" sz="quarter" idx="12"/>
          </p:nvPr>
        </p:nvSpPr>
        <p:spPr>
          <a:xfrm>
            <a:off x="9896911" y="5410199"/>
            <a:ext cx="771089" cy="365125"/>
          </a:xfrm>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rtlCol="0" anchor="b">
            <a:normAutofit/>
          </a:bodyPr>
          <a:lstStyle>
            <a:lvl1pPr>
              <a:defRPr sz="3200"/>
            </a:lvl1pPr>
          </a:lstStyle>
          <a:p>
            <a:pPr rtl="0"/>
            <a:r>
              <a:rPr lang="en-GB" noProof="1"/>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en-GB" noProof="1"/>
              <a:t>Click icon to add picture</a:t>
            </a:r>
          </a:p>
        </p:txBody>
      </p:sp>
      <p:sp>
        <p:nvSpPr>
          <p:cNvPr id="4" name="Text Placeholder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1"/>
              <a:t>Click to edit Master text styles</a:t>
            </a:r>
          </a:p>
        </p:txBody>
      </p:sp>
      <p:sp>
        <p:nvSpPr>
          <p:cNvPr id="5" name="Date Placeholder 4"/>
          <p:cNvSpPr>
            <a:spLocks noGrp="1"/>
          </p:cNvSpPr>
          <p:nvPr>
            <p:ph type="dt" sz="half" idx="10"/>
          </p:nvPr>
        </p:nvSpPr>
        <p:spPr/>
        <p:txBody>
          <a:bodyPr rtlCol="0"/>
          <a:lstStyle/>
          <a:p>
            <a:pPr rtl="0"/>
            <a:fld id="{72164A20-2755-45ED-B15A-229608E5678D}" type="datetime1">
              <a:rPr lang="en-GB" noProof="1" smtClean="0"/>
              <a:t>23/05/2023</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rtlCol="0" anchor="ctr">
            <a:normAutofit/>
          </a:bodyPr>
          <a:lstStyle>
            <a:lvl1pPr>
              <a:defRPr sz="3600"/>
            </a:lvl1pPr>
          </a:lstStyle>
          <a:p>
            <a:pPr rtl="0"/>
            <a:r>
              <a:rPr lang="en-GB" noProof="1"/>
              <a:t>Click to edit Master title style</a:t>
            </a:r>
          </a:p>
        </p:txBody>
      </p:sp>
      <p:sp>
        <p:nvSpPr>
          <p:cNvPr id="4" name="Text Placeholder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1"/>
              <a:t>Click to edit Master text styles</a:t>
            </a:r>
          </a:p>
        </p:txBody>
      </p:sp>
      <p:sp>
        <p:nvSpPr>
          <p:cNvPr id="5" name="Date Placeholder 4"/>
          <p:cNvSpPr>
            <a:spLocks noGrp="1"/>
          </p:cNvSpPr>
          <p:nvPr>
            <p:ph type="dt" sz="half" idx="10"/>
          </p:nvPr>
        </p:nvSpPr>
        <p:spPr/>
        <p:txBody>
          <a:bodyPr rtlCol="0"/>
          <a:lstStyle/>
          <a:p>
            <a:pPr rtl="0"/>
            <a:fld id="{3F5FC4DC-79FB-482D-8D47-831C1D8DA76F}" type="datetime1">
              <a:rPr lang="en-GB" noProof="1" smtClean="0"/>
              <a:t>23/05/2023</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rtlCol="0" anchor="ctr">
            <a:normAutofit/>
          </a:bodyPr>
          <a:lstStyle>
            <a:lvl1pPr>
              <a:defRPr sz="3600"/>
            </a:lvl1pPr>
          </a:lstStyle>
          <a:p>
            <a:pPr rtl="0"/>
            <a:r>
              <a:rPr lang="en-GB" noProof="1"/>
              <a:t>Click to edit Master title style</a:t>
            </a:r>
          </a:p>
        </p:txBody>
      </p:sp>
      <p:sp>
        <p:nvSpPr>
          <p:cNvPr id="12" name="Text Placeholder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1"/>
              <a:t>Click to edit Master text styles</a:t>
            </a:r>
          </a:p>
        </p:txBody>
      </p:sp>
      <p:sp>
        <p:nvSpPr>
          <p:cNvPr id="4" name="Text Placeholder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1"/>
              <a:t>Click to edit Master text styles</a:t>
            </a:r>
          </a:p>
        </p:txBody>
      </p:sp>
      <p:sp>
        <p:nvSpPr>
          <p:cNvPr id="5" name="Date Placeholder 4"/>
          <p:cNvSpPr>
            <a:spLocks noGrp="1"/>
          </p:cNvSpPr>
          <p:nvPr>
            <p:ph type="dt" sz="half" idx="10"/>
          </p:nvPr>
        </p:nvSpPr>
        <p:spPr/>
        <p:txBody>
          <a:bodyPr rtlCol="0"/>
          <a:lstStyle/>
          <a:p>
            <a:pPr rtl="0"/>
            <a:fld id="{CEC1ADB7-B66E-431D-9783-0DEAADAEDB52}" type="datetime1">
              <a:rPr lang="en-GB" noProof="1" smtClean="0"/>
              <a:t>23/05/2023</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1">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noProof="1">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rtlCol="0" anchor="b">
            <a:normAutofit/>
          </a:bodyPr>
          <a:lstStyle>
            <a:lvl1pPr>
              <a:defRPr sz="3600"/>
            </a:lvl1pPr>
          </a:lstStyle>
          <a:p>
            <a:pPr rtl="0"/>
            <a:r>
              <a:rPr lang="en-GB" noProof="1"/>
              <a:t>Click to edit Master title style</a:t>
            </a:r>
          </a:p>
        </p:txBody>
      </p:sp>
      <p:sp>
        <p:nvSpPr>
          <p:cNvPr id="4" name="Text Placeholder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1"/>
              <a:t>Click to edit Master text styles</a:t>
            </a:r>
          </a:p>
        </p:txBody>
      </p:sp>
      <p:sp>
        <p:nvSpPr>
          <p:cNvPr id="5" name="Date Placeholder 4"/>
          <p:cNvSpPr>
            <a:spLocks noGrp="1"/>
          </p:cNvSpPr>
          <p:nvPr>
            <p:ph type="dt" sz="half" idx="10"/>
          </p:nvPr>
        </p:nvSpPr>
        <p:spPr/>
        <p:txBody>
          <a:bodyPr rtlCol="0"/>
          <a:lstStyle/>
          <a:p>
            <a:pPr rtl="0"/>
            <a:fld id="{78F7294F-45F1-4330-84F0-9559B144D528}" type="datetime1">
              <a:rPr lang="en-GB" noProof="1" smtClean="0"/>
              <a:t>23/05/2023</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rtlCol="0"/>
          <a:lstStyle/>
          <a:p>
            <a:pPr rtl="0"/>
            <a:r>
              <a:rPr lang="en-GB" noProof="1"/>
              <a:t>Click to edit Master title style</a:t>
            </a:r>
          </a:p>
        </p:txBody>
      </p:sp>
      <p:sp>
        <p:nvSpPr>
          <p:cNvPr id="7" name="Text Placeholder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8" name="Text Placeholder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1"/>
              <a:t>Click to edit Master text styles</a:t>
            </a:r>
          </a:p>
        </p:txBody>
      </p:sp>
      <p:sp>
        <p:nvSpPr>
          <p:cNvPr id="9" name="Text Placeholder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10" name="Text Placeholder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1"/>
              <a:t>Click to edit Master text styles</a:t>
            </a:r>
          </a:p>
        </p:txBody>
      </p:sp>
      <p:sp>
        <p:nvSpPr>
          <p:cNvPr id="11" name="Text Placeholder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12" name="Text Placeholder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1"/>
              <a:t>Click to edit Master text styles</a:t>
            </a:r>
          </a:p>
        </p:txBody>
      </p:sp>
      <p:sp>
        <p:nvSpPr>
          <p:cNvPr id="3" name="Date Placeholder 2"/>
          <p:cNvSpPr>
            <a:spLocks noGrp="1"/>
          </p:cNvSpPr>
          <p:nvPr>
            <p:ph type="dt" sz="half" idx="10"/>
          </p:nvPr>
        </p:nvSpPr>
        <p:spPr/>
        <p:txBody>
          <a:bodyPr rtlCol="0"/>
          <a:lstStyle/>
          <a:p>
            <a:pPr rtl="0"/>
            <a:fld id="{FD0B3E77-BAF4-460E-9525-CAA83D9A0E75}" type="datetime1">
              <a:rPr lang="en-GB" noProof="1" smtClean="0"/>
              <a:t>23/05/2023</a:t>
            </a:fld>
            <a:endParaRPr lang="en-GB" noProof="1"/>
          </a:p>
        </p:txBody>
      </p:sp>
      <p:sp>
        <p:nvSpPr>
          <p:cNvPr id="4" name="Footer Placeholder 3"/>
          <p:cNvSpPr>
            <a:spLocks noGrp="1"/>
          </p:cNvSpPr>
          <p:nvPr>
            <p:ph type="ftr" sz="quarter" idx="11"/>
          </p:nvPr>
        </p:nvSpPr>
        <p:spPr/>
        <p:txBody>
          <a:bodyPr rtlCol="0"/>
          <a:lstStyle/>
          <a:p>
            <a:pPr rtl="0"/>
            <a:endParaRPr lang="en-GB" noProof="1"/>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rtlCol="0"/>
          <a:lstStyle/>
          <a:p>
            <a:pPr rtl="0"/>
            <a:r>
              <a:rPr lang="en-GB" noProof="1"/>
              <a:t>Click to edit Master title style</a:t>
            </a:r>
          </a:p>
        </p:txBody>
      </p:sp>
      <p:sp>
        <p:nvSpPr>
          <p:cNvPr id="19" name="Text Placeholder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n-GB" noProof="1"/>
              <a:t>Click icon to add picture</a:t>
            </a:r>
          </a:p>
        </p:txBody>
      </p:sp>
      <p:sp>
        <p:nvSpPr>
          <p:cNvPr id="21" name="Text Placeholder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1"/>
              <a:t>Click to edit Master text styles</a:t>
            </a:r>
          </a:p>
        </p:txBody>
      </p:sp>
      <p:sp>
        <p:nvSpPr>
          <p:cNvPr id="22" name="Text Placeholder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n-GB" noProof="1"/>
              <a:t>Click icon to add picture</a:t>
            </a:r>
          </a:p>
        </p:txBody>
      </p:sp>
      <p:sp>
        <p:nvSpPr>
          <p:cNvPr id="24" name="Text Placeholder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1"/>
              <a:t>Click to edit Master text styles</a:t>
            </a:r>
          </a:p>
        </p:txBody>
      </p:sp>
      <p:sp>
        <p:nvSpPr>
          <p:cNvPr id="25" name="Text Placeholder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n-GB" noProof="1"/>
              <a:t>Click icon to add picture</a:t>
            </a:r>
          </a:p>
        </p:txBody>
      </p:sp>
      <p:sp>
        <p:nvSpPr>
          <p:cNvPr id="27" name="Text Placeholder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1"/>
              <a:t>Click to edit Master text styles</a:t>
            </a:r>
          </a:p>
        </p:txBody>
      </p:sp>
      <p:sp>
        <p:nvSpPr>
          <p:cNvPr id="3" name="Date Placeholder 2"/>
          <p:cNvSpPr>
            <a:spLocks noGrp="1"/>
          </p:cNvSpPr>
          <p:nvPr>
            <p:ph type="dt" sz="half" idx="10"/>
          </p:nvPr>
        </p:nvSpPr>
        <p:spPr/>
        <p:txBody>
          <a:bodyPr rtlCol="0"/>
          <a:lstStyle/>
          <a:p>
            <a:pPr rtl="0"/>
            <a:fld id="{3942751E-B748-479F-AEA9-0E4BC358A9E3}" type="datetime1">
              <a:rPr lang="en-GB" noProof="1" smtClean="0"/>
              <a:t>23/05/2023</a:t>
            </a:fld>
            <a:endParaRPr lang="en-GB" noProof="1"/>
          </a:p>
        </p:txBody>
      </p:sp>
      <p:sp>
        <p:nvSpPr>
          <p:cNvPr id="4" name="Footer Placeholder 3"/>
          <p:cNvSpPr>
            <a:spLocks noGrp="1"/>
          </p:cNvSpPr>
          <p:nvPr>
            <p:ph type="ftr" sz="quarter" idx="11"/>
          </p:nvPr>
        </p:nvSpPr>
        <p:spPr/>
        <p:txBody>
          <a:bodyPr rtlCol="0"/>
          <a:lstStyle/>
          <a:p>
            <a:pPr rtl="0"/>
            <a:endParaRPr lang="en-GB" noProof="1"/>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1"/>
              <a:t>Click to edit Master title style</a:t>
            </a:r>
          </a:p>
        </p:txBody>
      </p:sp>
      <p:sp>
        <p:nvSpPr>
          <p:cNvPr id="3" name="Vertical Text Placeholder 2"/>
          <p:cNvSpPr>
            <a:spLocks noGrp="1"/>
          </p:cNvSpPr>
          <p:nvPr>
            <p:ph type="body" orient="vert" idx="1"/>
          </p:nvPr>
        </p:nvSpPr>
        <p:spPr/>
        <p:txBody>
          <a:bodyPr vert="eaVert" rtlCol="0" anchor="t"/>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4" name="Date Placeholder 3"/>
          <p:cNvSpPr>
            <a:spLocks noGrp="1"/>
          </p:cNvSpPr>
          <p:nvPr>
            <p:ph type="dt" sz="half" idx="10"/>
          </p:nvPr>
        </p:nvSpPr>
        <p:spPr/>
        <p:txBody>
          <a:bodyPr rtlCol="0"/>
          <a:lstStyle/>
          <a:p>
            <a:pPr rtl="0"/>
            <a:fld id="{BE0A95CE-EE3D-40B8-9A85-835D4BAF4FC6}" type="datetime1">
              <a:rPr lang="en-GB" noProof="1" smtClean="0"/>
              <a:t>23/05/2023</a:t>
            </a:fld>
            <a:endParaRPr lang="en-GB" noProof="1"/>
          </a:p>
        </p:txBody>
      </p:sp>
      <p:sp>
        <p:nvSpPr>
          <p:cNvPr id="5" name="Footer Placeholder 4"/>
          <p:cNvSpPr>
            <a:spLocks noGrp="1"/>
          </p:cNvSpPr>
          <p:nvPr>
            <p:ph type="ftr" sz="quarter" idx="11"/>
          </p:nvPr>
        </p:nvSpPr>
        <p:spPr/>
        <p:txBody>
          <a:bodyPr rtlCol="0"/>
          <a:lstStyle/>
          <a:p>
            <a:pPr rtl="0"/>
            <a:endParaRPr lang="en-GB" noProof="1"/>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rtlCol="0"/>
          <a:lstStyle/>
          <a:p>
            <a:pPr rtl="0"/>
            <a:r>
              <a:rPr lang="en-GB" noProof="1"/>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rtlCol="0"/>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4" name="Date Placeholder 3"/>
          <p:cNvSpPr>
            <a:spLocks noGrp="1"/>
          </p:cNvSpPr>
          <p:nvPr>
            <p:ph type="dt" sz="half" idx="10"/>
          </p:nvPr>
        </p:nvSpPr>
        <p:spPr/>
        <p:txBody>
          <a:bodyPr rtlCol="0"/>
          <a:lstStyle/>
          <a:p>
            <a:pPr rtl="0"/>
            <a:fld id="{983E8266-9806-4AAB-84D1-BDB015ADD22A}" type="datetime1">
              <a:rPr lang="en-GB" noProof="1" smtClean="0"/>
              <a:t>23/05/2023</a:t>
            </a:fld>
            <a:endParaRPr lang="en-GB" noProof="1"/>
          </a:p>
        </p:txBody>
      </p:sp>
      <p:sp>
        <p:nvSpPr>
          <p:cNvPr id="5" name="Footer Placeholder 4"/>
          <p:cNvSpPr>
            <a:spLocks noGrp="1"/>
          </p:cNvSpPr>
          <p:nvPr>
            <p:ph type="ftr" sz="quarter" idx="11"/>
          </p:nvPr>
        </p:nvSpPr>
        <p:spPr/>
        <p:txBody>
          <a:bodyPr rtlCol="0"/>
          <a:lstStyle/>
          <a:p>
            <a:pPr rtl="0"/>
            <a:endParaRPr lang="en-GB" noProof="1"/>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1"/>
              <a:t>Click to edit Master title style</a:t>
            </a:r>
          </a:p>
        </p:txBody>
      </p:sp>
      <p:sp>
        <p:nvSpPr>
          <p:cNvPr id="3" name="Content Placeholder 2"/>
          <p:cNvSpPr>
            <a:spLocks noGrp="1"/>
          </p:cNvSpPr>
          <p:nvPr>
            <p:ph idx="1"/>
          </p:nvPr>
        </p:nvSpPr>
        <p:spPr/>
        <p:txBody>
          <a:bodyPr rtlCol="0"/>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4" name="Date Placeholder 3"/>
          <p:cNvSpPr>
            <a:spLocks noGrp="1"/>
          </p:cNvSpPr>
          <p:nvPr>
            <p:ph type="dt" sz="half" idx="10"/>
          </p:nvPr>
        </p:nvSpPr>
        <p:spPr/>
        <p:txBody>
          <a:bodyPr rtlCol="0"/>
          <a:lstStyle/>
          <a:p>
            <a:pPr rtl="0"/>
            <a:fld id="{46F0FEBA-944E-41FC-93F0-F164679546A5}" type="datetime1">
              <a:rPr lang="en-GB" noProof="1" smtClean="0"/>
              <a:t>23/05/2023</a:t>
            </a:fld>
            <a:endParaRPr lang="en-GB" noProof="1"/>
          </a:p>
        </p:txBody>
      </p:sp>
      <p:sp>
        <p:nvSpPr>
          <p:cNvPr id="5" name="Footer Placeholder 4"/>
          <p:cNvSpPr>
            <a:spLocks noGrp="1"/>
          </p:cNvSpPr>
          <p:nvPr>
            <p:ph type="ftr" sz="quarter" idx="11"/>
          </p:nvPr>
        </p:nvSpPr>
        <p:spPr/>
        <p:txBody>
          <a:bodyPr rtlCol="0"/>
          <a:lstStyle/>
          <a:p>
            <a:pPr rtl="0"/>
            <a:endParaRPr lang="en-GB" noProof="1"/>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rtlCol="0" anchor="b">
            <a:normAutofit/>
          </a:bodyPr>
          <a:lstStyle>
            <a:lvl1pPr>
              <a:defRPr sz="3600"/>
            </a:lvl1pPr>
          </a:lstStyle>
          <a:p>
            <a:pPr rtl="0"/>
            <a:r>
              <a:rPr lang="en-GB" noProof="1"/>
              <a:t>Click to edit Master title style</a:t>
            </a:r>
          </a:p>
        </p:txBody>
      </p:sp>
      <p:sp>
        <p:nvSpPr>
          <p:cNvPr id="3" name="Text Placeholder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1"/>
              <a:t>Click to edit Master text styles</a:t>
            </a:r>
          </a:p>
        </p:txBody>
      </p:sp>
      <p:sp>
        <p:nvSpPr>
          <p:cNvPr id="4" name="Date Placeholder 3"/>
          <p:cNvSpPr>
            <a:spLocks noGrp="1"/>
          </p:cNvSpPr>
          <p:nvPr>
            <p:ph type="dt" sz="half" idx="10"/>
          </p:nvPr>
        </p:nvSpPr>
        <p:spPr/>
        <p:txBody>
          <a:bodyPr rtlCol="0"/>
          <a:lstStyle/>
          <a:p>
            <a:pPr rtl="0"/>
            <a:fld id="{8D3C429D-4E49-4A6C-A2BF-AE0629ADE681}" type="datetime1">
              <a:rPr lang="en-GB" noProof="1" smtClean="0"/>
              <a:t>23/05/2023</a:t>
            </a:fld>
            <a:endParaRPr lang="en-GB" noProof="1"/>
          </a:p>
        </p:txBody>
      </p:sp>
      <p:sp>
        <p:nvSpPr>
          <p:cNvPr id="5" name="Footer Placeholder 4"/>
          <p:cNvSpPr>
            <a:spLocks noGrp="1"/>
          </p:cNvSpPr>
          <p:nvPr>
            <p:ph type="ftr" sz="quarter" idx="11"/>
          </p:nvPr>
        </p:nvSpPr>
        <p:spPr/>
        <p:txBody>
          <a:bodyPr rtlCol="0"/>
          <a:lstStyle/>
          <a:p>
            <a:pPr rtl="0"/>
            <a:endParaRPr lang="en-GB" noProof="1"/>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1"/>
              <a:t>Click to edit Master title style</a:t>
            </a:r>
          </a:p>
        </p:txBody>
      </p:sp>
      <p:sp>
        <p:nvSpPr>
          <p:cNvPr id="3" name="Content Placeholder 2"/>
          <p:cNvSpPr>
            <a:spLocks noGrp="1"/>
          </p:cNvSpPr>
          <p:nvPr>
            <p:ph sz="half" idx="1"/>
          </p:nvPr>
        </p:nvSpPr>
        <p:spPr>
          <a:xfrm>
            <a:off x="1141410" y="2249486"/>
            <a:ext cx="4878389" cy="3541714"/>
          </a:xfrm>
        </p:spPr>
        <p:txBody>
          <a:bodyPr rtlCol="0"/>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4" name="Content Placeholder 3"/>
          <p:cNvSpPr>
            <a:spLocks noGrp="1"/>
          </p:cNvSpPr>
          <p:nvPr>
            <p:ph sz="half" idx="2"/>
          </p:nvPr>
        </p:nvSpPr>
        <p:spPr>
          <a:xfrm>
            <a:off x="6172200" y="2249486"/>
            <a:ext cx="4875211" cy="3541714"/>
          </a:xfrm>
        </p:spPr>
        <p:txBody>
          <a:bodyPr rtlCol="0"/>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5" name="Date Placeholder 4"/>
          <p:cNvSpPr>
            <a:spLocks noGrp="1"/>
          </p:cNvSpPr>
          <p:nvPr>
            <p:ph type="dt" sz="half" idx="10"/>
          </p:nvPr>
        </p:nvSpPr>
        <p:spPr/>
        <p:txBody>
          <a:bodyPr rtlCol="0"/>
          <a:lstStyle/>
          <a:p>
            <a:pPr rtl="0"/>
            <a:fld id="{87E579D3-E9A5-4FBF-B51E-C91AC2D12848}" type="datetime1">
              <a:rPr lang="en-GB" noProof="1" smtClean="0"/>
              <a:t>23/05/2023</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rtlCol="0"/>
          <a:lstStyle/>
          <a:p>
            <a:pPr rtl="0"/>
            <a:r>
              <a:rPr lang="en-GB" noProof="1"/>
              <a:t>Click to edit Master title style</a:t>
            </a:r>
          </a:p>
        </p:txBody>
      </p:sp>
      <p:sp>
        <p:nvSpPr>
          <p:cNvPr id="3" name="Text Placeholder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4" name="Content Placeholder 3"/>
          <p:cNvSpPr>
            <a:spLocks noGrp="1"/>
          </p:cNvSpPr>
          <p:nvPr>
            <p:ph sz="half" idx="2"/>
          </p:nvPr>
        </p:nvSpPr>
        <p:spPr>
          <a:xfrm>
            <a:off x="1141410" y="3073397"/>
            <a:ext cx="4878391" cy="2717801"/>
          </a:xfrm>
        </p:spPr>
        <p:txBody>
          <a:bodyPr rtlCol="0"/>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5" name="Text Placeholder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1"/>
              <a:t>Click to edit Master text styles</a:t>
            </a:r>
          </a:p>
        </p:txBody>
      </p:sp>
      <p:sp>
        <p:nvSpPr>
          <p:cNvPr id="6" name="Content Placeholder 5"/>
          <p:cNvSpPr>
            <a:spLocks noGrp="1"/>
          </p:cNvSpPr>
          <p:nvPr>
            <p:ph sz="quarter" idx="4"/>
          </p:nvPr>
        </p:nvSpPr>
        <p:spPr>
          <a:xfrm>
            <a:off x="6172200" y="3073397"/>
            <a:ext cx="4875210" cy="2717801"/>
          </a:xfrm>
        </p:spPr>
        <p:txBody>
          <a:bodyPr rtlCol="0"/>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7" name="Date Placeholder 6"/>
          <p:cNvSpPr>
            <a:spLocks noGrp="1"/>
          </p:cNvSpPr>
          <p:nvPr>
            <p:ph type="dt" sz="half" idx="10"/>
          </p:nvPr>
        </p:nvSpPr>
        <p:spPr/>
        <p:txBody>
          <a:bodyPr rtlCol="0"/>
          <a:lstStyle/>
          <a:p>
            <a:pPr rtl="0"/>
            <a:fld id="{2458CCA3-1CFF-412C-B594-3E27A94DDBFD}" type="datetime1">
              <a:rPr lang="en-GB" noProof="1" smtClean="0"/>
              <a:t>23/05/2023</a:t>
            </a:fld>
            <a:endParaRPr lang="en-GB" noProof="1"/>
          </a:p>
        </p:txBody>
      </p:sp>
      <p:sp>
        <p:nvSpPr>
          <p:cNvPr id="8" name="Footer Placeholder 7"/>
          <p:cNvSpPr>
            <a:spLocks noGrp="1"/>
          </p:cNvSpPr>
          <p:nvPr>
            <p:ph type="ftr" sz="quarter" idx="11"/>
          </p:nvPr>
        </p:nvSpPr>
        <p:spPr/>
        <p:txBody>
          <a:bodyPr rtlCol="0"/>
          <a:lstStyle/>
          <a:p>
            <a:pPr rtl="0"/>
            <a:endParaRPr lang="en-GB" noProof="1"/>
          </a:p>
        </p:txBody>
      </p:sp>
      <p:sp>
        <p:nvSpPr>
          <p:cNvPr id="9" name="Slide Number Placeholder 8"/>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1"/>
              <a:t>Click to edit Master title style</a:t>
            </a:r>
          </a:p>
        </p:txBody>
      </p:sp>
      <p:sp>
        <p:nvSpPr>
          <p:cNvPr id="3" name="Date Placeholder 2"/>
          <p:cNvSpPr>
            <a:spLocks noGrp="1"/>
          </p:cNvSpPr>
          <p:nvPr>
            <p:ph type="dt" sz="half" idx="10"/>
          </p:nvPr>
        </p:nvSpPr>
        <p:spPr/>
        <p:txBody>
          <a:bodyPr rtlCol="0"/>
          <a:lstStyle/>
          <a:p>
            <a:pPr rtl="0"/>
            <a:fld id="{38393D67-2B37-4775-A854-85A4A594692A}" type="datetime1">
              <a:rPr lang="en-GB" noProof="1" smtClean="0"/>
              <a:t>23/05/2023</a:t>
            </a:fld>
            <a:endParaRPr lang="en-GB" noProof="1"/>
          </a:p>
        </p:txBody>
      </p:sp>
      <p:sp>
        <p:nvSpPr>
          <p:cNvPr id="4" name="Footer Placeholder 3"/>
          <p:cNvSpPr>
            <a:spLocks noGrp="1"/>
          </p:cNvSpPr>
          <p:nvPr>
            <p:ph type="ftr" sz="quarter" idx="11"/>
          </p:nvPr>
        </p:nvSpPr>
        <p:spPr/>
        <p:txBody>
          <a:bodyPr rtlCol="0"/>
          <a:lstStyle/>
          <a:p>
            <a:pPr rtl="0"/>
            <a:endParaRPr lang="en-GB" noProof="1"/>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4AF58C8D-715B-4B0E-9935-C20D55E613B5}" type="datetime1">
              <a:rPr lang="en-GB" noProof="1" smtClean="0"/>
              <a:t>23/05/2023</a:t>
            </a:fld>
            <a:endParaRPr lang="en-GB" noProof="1"/>
          </a:p>
        </p:txBody>
      </p:sp>
      <p:sp>
        <p:nvSpPr>
          <p:cNvPr id="3" name="Footer Placeholder 2"/>
          <p:cNvSpPr>
            <a:spLocks noGrp="1"/>
          </p:cNvSpPr>
          <p:nvPr>
            <p:ph type="ftr" sz="quarter" idx="11"/>
          </p:nvPr>
        </p:nvSpPr>
        <p:spPr/>
        <p:txBody>
          <a:bodyPr rtlCol="0"/>
          <a:lstStyle/>
          <a:p>
            <a:pPr rtl="0"/>
            <a:endParaRPr lang="en-GB" noProof="1"/>
          </a:p>
        </p:txBody>
      </p:sp>
      <p:sp>
        <p:nvSpPr>
          <p:cNvPr id="4" name="Slide Number Placeholder 3"/>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rtlCol="0" anchor="b"/>
          <a:lstStyle>
            <a:lvl1pPr>
              <a:defRPr sz="3200"/>
            </a:lvl1pPr>
          </a:lstStyle>
          <a:p>
            <a:pPr rtl="0"/>
            <a:r>
              <a:rPr lang="en-GB" noProof="1"/>
              <a:t>Click to edit Master title style</a:t>
            </a:r>
          </a:p>
        </p:txBody>
      </p:sp>
      <p:sp>
        <p:nvSpPr>
          <p:cNvPr id="3" name="Content Placeholder 2"/>
          <p:cNvSpPr>
            <a:spLocks noGrp="1"/>
          </p:cNvSpPr>
          <p:nvPr>
            <p:ph idx="1"/>
          </p:nvPr>
        </p:nvSpPr>
        <p:spPr>
          <a:xfrm>
            <a:off x="5156200" y="592666"/>
            <a:ext cx="5891209" cy="5198534"/>
          </a:xfrm>
        </p:spPr>
        <p:txBody>
          <a:bodyPr rtlCol="0" anchor="ctr"/>
          <a:lstStyle/>
          <a:p>
            <a:pPr lvl="0" rtl="0"/>
            <a:r>
              <a:rPr lang="en-GB" noProof="1"/>
              <a:t>Click to edit Master text styles</a:t>
            </a:r>
          </a:p>
          <a:p>
            <a:pPr lvl="1" rtl="0"/>
            <a:r>
              <a:rPr lang="en-GB" noProof="1"/>
              <a:t>Second level</a:t>
            </a:r>
          </a:p>
          <a:p>
            <a:pPr lvl="2" rtl="0"/>
            <a:r>
              <a:rPr lang="en-GB" noProof="1"/>
              <a:t>Third level</a:t>
            </a:r>
          </a:p>
          <a:p>
            <a:pPr lvl="3" rtl="0"/>
            <a:r>
              <a:rPr lang="en-GB" noProof="1"/>
              <a:t>Fourth level</a:t>
            </a:r>
          </a:p>
          <a:p>
            <a:pPr lvl="4" rtl="0"/>
            <a:r>
              <a:rPr lang="en-GB" noProof="1"/>
              <a:t>Fifth level</a:t>
            </a:r>
          </a:p>
        </p:txBody>
      </p:sp>
      <p:sp>
        <p:nvSpPr>
          <p:cNvPr id="4" name="Text Placeholder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1"/>
              <a:t>Click to edit Master text styles</a:t>
            </a:r>
          </a:p>
        </p:txBody>
      </p:sp>
      <p:sp>
        <p:nvSpPr>
          <p:cNvPr id="5" name="Date Placeholder 4"/>
          <p:cNvSpPr>
            <a:spLocks noGrp="1"/>
          </p:cNvSpPr>
          <p:nvPr>
            <p:ph type="dt" sz="half" idx="10"/>
          </p:nvPr>
        </p:nvSpPr>
        <p:spPr/>
        <p:txBody>
          <a:bodyPr rtlCol="0"/>
          <a:lstStyle/>
          <a:p>
            <a:pPr rtl="0"/>
            <a:fld id="{3A286EA1-06B3-43E7-B499-96FBE5E57E33}" type="datetime1">
              <a:rPr lang="en-GB" noProof="1" smtClean="0"/>
              <a:t>23/05/2023</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rtlCol="0" anchor="b"/>
          <a:lstStyle>
            <a:lvl1pPr>
              <a:defRPr sz="3200"/>
            </a:lvl1pPr>
          </a:lstStyle>
          <a:p>
            <a:pPr rtl="0"/>
            <a:r>
              <a:rPr lang="en-GB" noProof="1"/>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1"/>
              <a:t>Click icon to add picture</a:t>
            </a:r>
          </a:p>
        </p:txBody>
      </p:sp>
      <p:sp>
        <p:nvSpPr>
          <p:cNvPr id="4" name="Text Placeholder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1"/>
              <a:t>Click to edit Master text styles</a:t>
            </a:r>
          </a:p>
        </p:txBody>
      </p:sp>
      <p:sp>
        <p:nvSpPr>
          <p:cNvPr id="5" name="Date Placeholder 4"/>
          <p:cNvSpPr>
            <a:spLocks noGrp="1"/>
          </p:cNvSpPr>
          <p:nvPr>
            <p:ph type="dt" sz="half" idx="10"/>
          </p:nvPr>
        </p:nvSpPr>
        <p:spPr/>
        <p:txBody>
          <a:bodyPr rtlCol="0"/>
          <a:lstStyle/>
          <a:p>
            <a:pPr rtl="0"/>
            <a:fld id="{B6F90793-A687-4B83-A1CC-F965A66EFFDF}" type="datetime1">
              <a:rPr lang="en-GB" noProof="1" smtClean="0"/>
              <a:t>23/05/2023</a:t>
            </a:fld>
            <a:endParaRPr lang="en-GB" noProof="1"/>
          </a:p>
        </p:txBody>
      </p:sp>
      <p:sp>
        <p:nvSpPr>
          <p:cNvPr id="6" name="Footer Placeholder 5"/>
          <p:cNvSpPr>
            <a:spLocks noGrp="1"/>
          </p:cNvSpPr>
          <p:nvPr>
            <p:ph type="ftr" sz="quarter" idx="11"/>
          </p:nvPr>
        </p:nvSpPr>
        <p:spPr/>
        <p:txBody>
          <a:bodyPr rtlCol="0"/>
          <a:lstStyle/>
          <a:p>
            <a:pPr rtl="0"/>
            <a:endParaRPr lang="en-GB" noProof="1"/>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1" dirty="0" smtClean="0"/>
              <a:t>‹#›</a:t>
            </a:fld>
            <a:endParaRPr lang="en-GB"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n-GB" noProof="1"/>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en-GB" noProof="1"/>
              <a:t>Click to edit Master text styles</a:t>
            </a:r>
          </a:p>
          <a:p>
            <a:pPr lvl="1" rtl="0"/>
            <a:r>
              <a:rPr lang="en-GB" noProof="1"/>
              <a:t>Second level</a:t>
            </a:r>
          </a:p>
          <a:p>
            <a:pPr lvl="2" rtl="0"/>
            <a:r>
              <a:rPr lang="en-GB" noProof="1"/>
              <a:t>Third level</a:t>
            </a:r>
          </a:p>
          <a:p>
            <a:pPr lvl="3" rtl="0"/>
            <a:r>
              <a:rPr lang="en-GB" noProof="1"/>
              <a:t>Quarter level</a:t>
            </a:r>
          </a:p>
          <a:p>
            <a:pPr lvl="4" rtl="0"/>
            <a:r>
              <a:rPr lang="en-GB" noProof="1"/>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2612F9EA-D520-42E0-83A0-DB8DDAEEA708}" type="datetime1">
              <a:rPr lang="en-GB" noProof="1" dirty="0" smtClean="0"/>
              <a:t>23/05/2023</a:t>
            </a:fld>
            <a:endParaRPr lang="en-GB" noProof="1"/>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n-GB" noProof="1"/>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n-GB" noProof="1" dirty="0" smtClean="0"/>
              <a:pPr/>
              <a:t>‹#›</a:t>
            </a:fld>
            <a:endParaRPr lang="en-GB" noProof="1"/>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p>
          </p:txBody>
        </p:sp>
        <p:pic>
          <p:nvPicPr>
            <p:cNvPr id="79" name="Picture 2">
              <a:extLst>
                <a:ext uri="{FF2B5EF4-FFF2-40B4-BE49-F238E27FC236}">
                  <a16:creationId xmlns=""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GB" noProof="1"/>
            </a:p>
          </p:txBody>
        </p:sp>
        <p:grpSp>
          <p:nvGrpSpPr>
            <p:cNvPr id="83" name="Group 82">
              <a:extLst>
                <a:ext uri="{FF2B5EF4-FFF2-40B4-BE49-F238E27FC236}">
                  <a16:creationId xmlns=""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 xmlns:a16="http://schemas.microsoft.com/office/drawing/2014/main" id="{ED476017-D224-40AE-B921-67525450151A}"/>
              </a:ext>
            </a:extLst>
          </p:cNvPr>
          <p:cNvSpPr>
            <a:spLocks noGrp="1"/>
          </p:cNvSpPr>
          <p:nvPr>
            <p:ph type="ctrTitle"/>
          </p:nvPr>
        </p:nvSpPr>
        <p:spPr>
          <a:xfrm>
            <a:off x="2729970" y="2377857"/>
            <a:ext cx="6858000" cy="869903"/>
          </a:xfrm>
        </p:spPr>
        <p:txBody>
          <a:bodyPr rtlCol="0">
            <a:normAutofit fontScale="90000"/>
          </a:bodyPr>
          <a:lstStyle/>
          <a:p>
            <a:pPr fontAlgn="base"/>
            <a:r>
              <a:rPr lang="en-US" b="1" dirty="0"/>
              <a:t>Hotel Booking Analysis</a:t>
            </a:r>
          </a:p>
        </p:txBody>
      </p:sp>
      <p:sp>
        <p:nvSpPr>
          <p:cNvPr id="3" name="Subtitle 2">
            <a:extLst>
              <a:ext uri="{FF2B5EF4-FFF2-40B4-BE49-F238E27FC236}">
                <a16:creationId xmlns=""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fontScale="62500" lnSpcReduction="20000"/>
          </a:bodyPr>
          <a:lstStyle/>
          <a:p>
            <a:pPr algn="ctr" rtl="0"/>
            <a:r>
              <a:rPr lang="en-GB" noProof="1"/>
              <a:t>M. Haroon Azam (2012126)</a:t>
            </a:r>
          </a:p>
          <a:p>
            <a:pPr algn="ctr" rtl="0"/>
            <a:r>
              <a:rPr lang="en-GB" noProof="1"/>
              <a:t>Rafay Suleman Durrani (2012139)</a:t>
            </a:r>
          </a:p>
          <a:p>
            <a:pPr algn="ctr" rtl="0"/>
            <a:r>
              <a:rPr lang="en-GB" noProof="1"/>
              <a:t>M. nESAR aHMED (2012127)</a:t>
            </a:r>
          </a:p>
          <a:p>
            <a:pPr algn="ctr" rtl="0"/>
            <a:endParaRPr lang="en-GB" noProof="1"/>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FB8E01-BC21-CF96-F468-739F3016896A}"/>
              </a:ext>
            </a:extLst>
          </p:cNvPr>
          <p:cNvSpPr>
            <a:spLocks noGrp="1"/>
          </p:cNvSpPr>
          <p:nvPr>
            <p:ph type="title"/>
          </p:nvPr>
        </p:nvSpPr>
        <p:spPr/>
        <p:txBody>
          <a:bodyPr>
            <a:normAutofit/>
          </a:bodyPr>
          <a:lstStyle/>
          <a:p>
            <a:r>
              <a:rPr lang="en-US" sz="3200" b="1" dirty="0">
                <a:effectLst/>
                <a:ea typeface="Times New Roman" panose="02020603050405020304" pitchFamily="18" charset="0"/>
              </a:rPr>
              <a:t>What number of bookings were cancelled</a:t>
            </a:r>
            <a:endParaRPr lang="aa-ET" sz="5400" dirty="0"/>
          </a:p>
        </p:txBody>
      </p:sp>
      <p:sp>
        <p:nvSpPr>
          <p:cNvPr id="3" name="Content Placeholder 2">
            <a:extLst>
              <a:ext uri="{FF2B5EF4-FFF2-40B4-BE49-F238E27FC236}">
                <a16:creationId xmlns="" xmlns:a16="http://schemas.microsoft.com/office/drawing/2014/main" id="{18E9DAC0-EA75-AD1A-AD08-135858E322BB}"/>
              </a:ext>
            </a:extLst>
          </p:cNvPr>
          <p:cNvSpPr>
            <a:spLocks noGrp="1"/>
          </p:cNvSpPr>
          <p:nvPr>
            <p:ph idx="1"/>
          </p:nvPr>
        </p:nvSpPr>
        <p:spPr/>
        <p:txBody>
          <a:bodyPr/>
          <a:lstStyle/>
          <a:p>
            <a:pPr>
              <a:lnSpc>
                <a:spcPct val="107000"/>
              </a:lnSpc>
              <a:spcAft>
                <a:spcPts val="800"/>
              </a:spcAft>
              <a:tabLst>
                <a:tab pos="197993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code </a:t>
            </a:r>
            <a:r>
              <a:rPr lang="en-US" sz="1800" b="1" i="1" u="sng" dirty="0" err="1">
                <a:effectLst/>
                <a:latin typeface="Calibri" panose="020F0502020204030204" pitchFamily="34" charset="0"/>
                <a:ea typeface="Calibri" panose="020F0502020204030204" pitchFamily="34" charset="0"/>
                <a:cs typeface="Times New Roman" panose="02020603050405020304" pitchFamily="18" charset="0"/>
              </a:rPr>
              <a:t>booking_info</a:t>
            </a:r>
            <a:r>
              <a:rPr lang="en-US" sz="1800" b="1" i="1" u="sng"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i="1" u="sng" dirty="0" err="1">
                <a:effectLst/>
                <a:latin typeface="Calibri" panose="020F0502020204030204" pitchFamily="34" charset="0"/>
                <a:ea typeface="Calibri" panose="020F0502020204030204" pitchFamily="34" charset="0"/>
                <a:cs typeface="Times New Roman" panose="02020603050405020304" pitchFamily="18" charset="0"/>
              </a:rPr>
              <a:t>pd.DataFrame</a:t>
            </a:r>
            <a:r>
              <a:rPr lang="en-US" sz="1800" b="1" i="1" u="sng" dirty="0">
                <a:effectLst/>
                <a:latin typeface="Calibri" panose="020F0502020204030204" pitchFamily="34" charset="0"/>
                <a:ea typeface="Calibri" panose="020F0502020204030204" pitchFamily="34" charset="0"/>
                <a:cs typeface="Times New Roman" panose="02020603050405020304" pitchFamily="18" charset="0"/>
              </a:rPr>
              <a:t>(</a:t>
            </a:r>
            <a:r>
              <a:rPr lang="en-US" sz="1800" b="1" i="1" u="sng" dirty="0" err="1">
                <a:effectLst/>
                <a:latin typeface="Calibri" panose="020F0502020204030204" pitchFamily="34" charset="0"/>
                <a:ea typeface="Calibri" panose="020F0502020204030204" pitchFamily="34" charset="0"/>
                <a:cs typeface="Times New Roman" panose="02020603050405020304" pitchFamily="18" charset="0"/>
              </a:rPr>
              <a:t>df.groupby</a:t>
            </a:r>
            <a:r>
              <a:rPr lang="en-US" sz="1800" b="1" i="1" u="sng" dirty="0">
                <a:effectLst/>
                <a:latin typeface="Calibri" panose="020F0502020204030204" pitchFamily="34" charset="0"/>
                <a:ea typeface="Calibri" panose="020F0502020204030204" pitchFamily="34" charset="0"/>
                <a:cs typeface="Times New Roman" panose="02020603050405020304" pitchFamily="18" charset="0"/>
              </a:rPr>
              <a:t>('hotel')['</a:t>
            </a:r>
            <a:r>
              <a:rPr lang="en-US" sz="1800" b="1" i="1" u="sng" dirty="0" err="1">
                <a:effectLst/>
                <a:latin typeface="Calibri" panose="020F0502020204030204" pitchFamily="34" charset="0"/>
                <a:ea typeface="Calibri" panose="020F0502020204030204" pitchFamily="34" charset="0"/>
                <a:cs typeface="Times New Roman" panose="02020603050405020304" pitchFamily="18" charset="0"/>
              </a:rPr>
              <a:t>is_canceled</a:t>
            </a:r>
            <a:r>
              <a:rPr lang="en-US" sz="1800" b="1" i="1" u="sng" dirty="0">
                <a:effectLst/>
                <a:latin typeface="Calibri" panose="020F0502020204030204" pitchFamily="34" charset="0"/>
                <a:ea typeface="Calibri" panose="020F0502020204030204" pitchFamily="34" charset="0"/>
                <a:cs typeface="Times New Roman" panose="02020603050405020304" pitchFamily="18" charset="0"/>
              </a:rPr>
              <a:t>'].</a:t>
            </a:r>
            <a:r>
              <a:rPr lang="en-US" sz="1800" b="1" i="1" u="sng"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b="1" i="1" u="sng"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creates a new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called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booking_info</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contains the counts of canceled and non-canceled bookings grouped by the 'hotel' column in the original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197993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By executing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booking_info</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pd.DataFrame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df.groupby</a:t>
            </a:r>
            <a:r>
              <a:rPr lang="en-US" sz="1800" dirty="0">
                <a:effectLst/>
                <a:latin typeface="Calibri" panose="020F0502020204030204" pitchFamily="34" charset="0"/>
                <a:ea typeface="Calibri" panose="020F0502020204030204" pitchFamily="34" charset="0"/>
                <a:cs typeface="Times New Roman" panose="02020603050405020304" pitchFamily="18" charset="0"/>
              </a:rPr>
              <a:t>('hotel')['</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is_canceled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you will obtain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booking_info</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three columns: 'hotel',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is_canceled</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'count'. The 'hotel' column represents the hotel names,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is_canceled</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 represents whether a booking is canceled (1) or not (0), and the 'count' column represents the number of occurrences for each combination of hotel and cancellation status.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spTree>
    <p:extLst>
      <p:ext uri="{BB962C8B-B14F-4D97-AF65-F5344CB8AC3E}">
        <p14:creationId xmlns:p14="http://schemas.microsoft.com/office/powerpoint/2010/main" val="1961484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9F26859-439E-8515-C922-48510921D33C}"/>
              </a:ext>
            </a:extLst>
          </p:cNvPr>
          <p:cNvSpPr>
            <a:spLocks noGrp="1"/>
          </p:cNvSpPr>
          <p:nvPr>
            <p:ph idx="1"/>
          </p:nvPr>
        </p:nvSpPr>
        <p:spPr>
          <a:xfrm>
            <a:off x="1141412" y="438150"/>
            <a:ext cx="9905999" cy="5353051"/>
          </a:xfrm>
        </p:spPr>
        <p:txBody>
          <a:bodyPr/>
          <a:lstStyle/>
          <a:p>
            <a:pPr marL="0" indent="0">
              <a:lnSpc>
                <a:spcPct val="107000"/>
              </a:lnSpc>
              <a:spcAft>
                <a:spcPts val="800"/>
              </a:spcAft>
              <a:buNone/>
              <a:tabLst>
                <a:tab pos="1979930" algn="l"/>
              </a:tabLst>
            </a:pP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197993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information can be useful for analyzing booking cancellation patterns between different hotels in the dataset.</a:t>
            </a:r>
          </a:p>
          <a:p>
            <a:pPr>
              <a:lnSpc>
                <a:spcPct val="107000"/>
              </a:lnSpc>
              <a:spcAft>
                <a:spcPts val="800"/>
              </a:spcAft>
              <a:tabLst>
                <a:tab pos="1979930" algn="l"/>
              </a:tabLst>
            </a:pP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pic>
        <p:nvPicPr>
          <p:cNvPr id="4" name="Picture 3">
            <a:extLst>
              <a:ext uri="{FF2B5EF4-FFF2-40B4-BE49-F238E27FC236}">
                <a16:creationId xmlns="" xmlns:a16="http://schemas.microsoft.com/office/drawing/2014/main" id="{B5A365B0-DFA8-8033-2759-B9B53B64286E}"/>
              </a:ext>
            </a:extLst>
          </p:cNvPr>
          <p:cNvPicPr>
            <a:picLocks noChangeAspect="1"/>
          </p:cNvPicPr>
          <p:nvPr/>
        </p:nvPicPr>
        <p:blipFill>
          <a:blip r:embed="rId2"/>
          <a:stretch>
            <a:fillRect/>
          </a:stretch>
        </p:blipFill>
        <p:spPr>
          <a:xfrm>
            <a:off x="1721737" y="1815827"/>
            <a:ext cx="8533388" cy="675125"/>
          </a:xfrm>
          <a:prstGeom prst="rect">
            <a:avLst/>
          </a:prstGeom>
        </p:spPr>
      </p:pic>
      <p:pic>
        <p:nvPicPr>
          <p:cNvPr id="5" name="Picture 4">
            <a:extLst>
              <a:ext uri="{FF2B5EF4-FFF2-40B4-BE49-F238E27FC236}">
                <a16:creationId xmlns="" xmlns:a16="http://schemas.microsoft.com/office/drawing/2014/main" id="{1A59F093-0290-90EE-3DD8-BB63F828752E}"/>
              </a:ext>
            </a:extLst>
          </p:cNvPr>
          <p:cNvPicPr>
            <a:picLocks noChangeAspect="1"/>
          </p:cNvPicPr>
          <p:nvPr/>
        </p:nvPicPr>
        <p:blipFill>
          <a:blip r:embed="rId3"/>
          <a:stretch>
            <a:fillRect/>
          </a:stretch>
        </p:blipFill>
        <p:spPr>
          <a:xfrm>
            <a:off x="1721737" y="2535210"/>
            <a:ext cx="3528355" cy="3255991"/>
          </a:xfrm>
          <a:prstGeom prst="rect">
            <a:avLst/>
          </a:prstGeom>
        </p:spPr>
      </p:pic>
    </p:spTree>
    <p:extLst>
      <p:ext uri="{BB962C8B-B14F-4D97-AF65-F5344CB8AC3E}">
        <p14:creationId xmlns:p14="http://schemas.microsoft.com/office/powerpoint/2010/main" val="17652342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A0940B-2F24-5BB0-BC7E-E9940F423D92}"/>
              </a:ext>
            </a:extLst>
          </p:cNvPr>
          <p:cNvSpPr>
            <a:spLocks noGrp="1"/>
          </p:cNvSpPr>
          <p:nvPr>
            <p:ph type="title"/>
          </p:nvPr>
        </p:nvSpPr>
        <p:spPr>
          <a:xfrm>
            <a:off x="1141413" y="567559"/>
            <a:ext cx="9905998" cy="1478570"/>
          </a:xfrm>
        </p:spPr>
        <p:txBody>
          <a:bodyPr>
            <a:normAutofit/>
          </a:bodyPr>
          <a:lstStyle/>
          <a:p>
            <a:r>
              <a:rPr lang="en-US" sz="3200" b="1" dirty="0">
                <a:effectLst/>
                <a:ea typeface="Times New Roman" panose="02020603050405020304" pitchFamily="18" charset="0"/>
              </a:rPr>
              <a:t>Finding percentage of cancelled bookings</a:t>
            </a:r>
            <a:endParaRPr lang="aa-ET" sz="5400" dirty="0"/>
          </a:p>
        </p:txBody>
      </p:sp>
      <p:sp>
        <p:nvSpPr>
          <p:cNvPr id="3" name="Content Placeholder 2">
            <a:extLst>
              <a:ext uri="{FF2B5EF4-FFF2-40B4-BE49-F238E27FC236}">
                <a16:creationId xmlns="" xmlns:a16="http://schemas.microsoft.com/office/drawing/2014/main" id="{D749085B-CBC6-A91B-6344-EB0DA0156CE2}"/>
              </a:ext>
            </a:extLst>
          </p:cNvPr>
          <p:cNvSpPr>
            <a:spLocks noGrp="1"/>
          </p:cNvSpPr>
          <p:nvPr>
            <p:ph idx="1"/>
          </p:nvPr>
        </p:nvSpPr>
        <p:spPr>
          <a:xfrm>
            <a:off x="1141413" y="1943936"/>
            <a:ext cx="9905999" cy="4225160"/>
          </a:xfrm>
        </p:spPr>
        <p:txBody>
          <a:bodyPr>
            <a:normAutofit lnSpcReduction="10000"/>
          </a:bodyPr>
          <a:lstStyle/>
          <a:p>
            <a:pPr marL="0" indent="0">
              <a:lnSpc>
                <a:spcPct val="107000"/>
              </a:lnSpc>
              <a:spcAft>
                <a:spcPts val="800"/>
              </a:spcAft>
              <a:buNone/>
              <a:tabLst>
                <a:tab pos="1438910" algn="l"/>
              </a:tabLst>
            </a:pPr>
            <a:endParaRPr lang="en-US" sz="1800" b="1" kern="1800" dirty="0" smtClean="0">
              <a:effectLst/>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tabLst>
                <a:tab pos="1438910" algn="l"/>
              </a:tabLst>
            </a:pPr>
            <a:r>
              <a:rPr lang="en-US" sz="1800" b="1" kern="1800" dirty="0" smtClean="0">
                <a:effectLst/>
                <a:latin typeface="Calibri" panose="020F0502020204030204" pitchFamily="34" charset="0"/>
                <a:ea typeface="Times New Roman" panose="02020603050405020304" pitchFamily="18" charset="0"/>
                <a:cs typeface="Calibri" panose="020F0502020204030204" pitchFamily="34" charset="0"/>
              </a:rPr>
              <a:t>CODE:</a:t>
            </a:r>
          </a:p>
          <a:p>
            <a:pPr marL="0" indent="0">
              <a:lnSpc>
                <a:spcPct val="107000"/>
              </a:lnSpc>
              <a:spcAft>
                <a:spcPts val="800"/>
              </a:spcAft>
              <a:buNone/>
              <a:tabLst>
                <a:tab pos="1438910" algn="l"/>
              </a:tabLst>
            </a:pPr>
            <a:endParaRPr lang="en-US" sz="1800" b="1" kern="1800" dirty="0" smtClean="0">
              <a:effectLst/>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None/>
              <a:tabLst>
                <a:tab pos="1438910" algn="l"/>
              </a:tabLst>
            </a:pPr>
            <a:endParaRPr lang="en-US" sz="1800" b="1" dirty="0" smtClean="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tabLst>
                <a:tab pos="1438910" algn="l"/>
              </a:tabLst>
            </a:pPr>
            <a:endParaRPr lang="aa-ET" sz="1800" b="1"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a:effectLst/>
                <a:latin typeface="Calibri" panose="020F0502020204030204" pitchFamily="34" charset="0"/>
                <a:ea typeface="Calibri" panose="020F0502020204030204" pitchFamily="34" charset="0"/>
                <a:cs typeface="Times New Roman" panose="02020603050405020304" pitchFamily="18" charset="0"/>
              </a:rPr>
              <a:t>code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booking_info</a:t>
            </a:r>
            <a:r>
              <a:rPr lang="en-US" sz="1800" dirty="0">
                <a:effectLst/>
                <a:latin typeface="Calibri" panose="020F0502020204030204" pitchFamily="34" charset="0"/>
                <a:ea typeface="Calibri" panose="020F0502020204030204" pitchFamily="34" charset="0"/>
                <a:cs typeface="Times New Roman" panose="02020603050405020304" pitchFamily="18" charset="0"/>
              </a:rPr>
              <a:t>['percentage']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df.groupby</a:t>
            </a:r>
            <a:r>
              <a:rPr lang="en-US" sz="1800" dirty="0">
                <a:effectLst/>
                <a:latin typeface="Calibri" panose="020F0502020204030204" pitchFamily="34" charset="0"/>
                <a:ea typeface="Calibri" panose="020F0502020204030204" pitchFamily="34" charset="0"/>
                <a:cs typeface="Times New Roman" panose="02020603050405020304" pitchFamily="18" charset="0"/>
              </a:rPr>
              <a:t>('hotel')['</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is_canceled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dirty="0">
                <a:effectLst/>
                <a:latin typeface="Calibri" panose="020F0502020204030204" pitchFamily="34" charset="0"/>
                <a:ea typeface="Calibri" panose="020F0502020204030204" pitchFamily="34" charset="0"/>
                <a:cs typeface="Times New Roman" panose="02020603050405020304" pitchFamily="18" charset="0"/>
              </a:rPr>
              <a:t>(normalize=True) * 100 adds a new column named 'percentage' to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booking_info</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values in this column represent the percentage of canceled and non-canceled bookings for each hotel, calculated based on the value counts obtained from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df.groupby</a:t>
            </a:r>
            <a:r>
              <a:rPr lang="en-US" sz="1800" dirty="0">
                <a:effectLst/>
                <a:latin typeface="Calibri" panose="020F0502020204030204" pitchFamily="34" charset="0"/>
                <a:ea typeface="Calibri" panose="020F0502020204030204" pitchFamily="34" charset="0"/>
                <a:cs typeface="Times New Roman" panose="02020603050405020304" pitchFamily="18" charset="0"/>
              </a:rPr>
              <a:t>('hotel')['</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is_canceled</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dirty="0">
                <a:effectLst/>
                <a:latin typeface="Calibri" panose="020F0502020204030204" pitchFamily="34" charset="0"/>
                <a:ea typeface="Calibri" panose="020F0502020204030204" pitchFamily="34" charset="0"/>
                <a:cs typeface="Times New Roman" panose="02020603050405020304" pitchFamily="18" charset="0"/>
              </a:rPr>
              <a:t>(normalize=True) expression.</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graphicFrame>
        <p:nvGraphicFramePr>
          <p:cNvPr id="4" name="Table 3"/>
          <p:cNvGraphicFramePr>
            <a:graphicFrameLocks noGrp="1"/>
          </p:cNvGraphicFramePr>
          <p:nvPr>
            <p:extLst>
              <p:ext uri="{D42A27DB-BD31-4B8C-83A1-F6EECF244321}">
                <p14:modId xmlns:p14="http://schemas.microsoft.com/office/powerpoint/2010/main" val="3780141033"/>
              </p:ext>
            </p:extLst>
          </p:nvPr>
        </p:nvGraphicFramePr>
        <p:xfrm>
          <a:off x="1287346" y="2782426"/>
          <a:ext cx="9614132" cy="640080"/>
        </p:xfrm>
        <a:graphic>
          <a:graphicData uri="http://schemas.openxmlformats.org/drawingml/2006/table">
            <a:tbl>
              <a:tblPr firstRow="1" bandRow="1">
                <a:tableStyleId>{5C22544A-7EE6-4342-B048-85BDC9FD1C3A}</a:tableStyleId>
              </a:tblPr>
              <a:tblGrid>
                <a:gridCol w="9614132"/>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800" dirty="0" err="1" smtClean="0">
                          <a:effectLst/>
                          <a:latin typeface="Calibri" panose="020F0502020204030204" pitchFamily="34" charset="0"/>
                          <a:ea typeface="Times New Roman" panose="02020603050405020304" pitchFamily="18" charset="0"/>
                          <a:cs typeface="Calibri" panose="020F0502020204030204" pitchFamily="34" charset="0"/>
                        </a:rPr>
                        <a:t>booking_info</a:t>
                      </a:r>
                      <a:r>
                        <a:rPr lang="en-US" sz="1800" kern="1800" dirty="0" smtClean="0">
                          <a:effectLst/>
                          <a:latin typeface="Calibri" panose="020F0502020204030204" pitchFamily="34" charset="0"/>
                          <a:ea typeface="Times New Roman" panose="02020603050405020304" pitchFamily="18" charset="0"/>
                          <a:cs typeface="Calibri" panose="020F0502020204030204" pitchFamily="34" charset="0"/>
                        </a:rPr>
                        <a:t>['percentage']=</a:t>
                      </a:r>
                      <a:r>
                        <a:rPr lang="en-US" sz="1800" kern="1800" dirty="0" err="1" smtClean="0">
                          <a:effectLst/>
                          <a:latin typeface="Calibri" panose="020F0502020204030204" pitchFamily="34" charset="0"/>
                          <a:ea typeface="Times New Roman" panose="02020603050405020304" pitchFamily="18" charset="0"/>
                          <a:cs typeface="Calibri" panose="020F0502020204030204" pitchFamily="34" charset="0"/>
                        </a:rPr>
                        <a:t>df.groupby</a:t>
                      </a:r>
                      <a:r>
                        <a:rPr lang="en-US" sz="1800" kern="1800" dirty="0" smtClean="0">
                          <a:effectLst/>
                          <a:latin typeface="Calibri" panose="020F0502020204030204" pitchFamily="34" charset="0"/>
                          <a:ea typeface="Times New Roman" panose="02020603050405020304" pitchFamily="18" charset="0"/>
                          <a:cs typeface="Calibri" panose="020F0502020204030204" pitchFamily="34" charset="0"/>
                        </a:rPr>
                        <a:t>('hotel')['</a:t>
                      </a:r>
                      <a:r>
                        <a:rPr lang="en-US" sz="1800" kern="1800" dirty="0" err="1" smtClean="0">
                          <a:effectLst/>
                          <a:latin typeface="Calibri" panose="020F0502020204030204" pitchFamily="34" charset="0"/>
                          <a:ea typeface="Times New Roman" panose="02020603050405020304" pitchFamily="18" charset="0"/>
                          <a:cs typeface="Calibri" panose="020F0502020204030204" pitchFamily="34" charset="0"/>
                        </a:rPr>
                        <a:t>is_canceled</a:t>
                      </a:r>
                      <a:r>
                        <a:rPr lang="en-US" sz="1800" kern="1800" dirty="0" smtClean="0">
                          <a:effectLst/>
                          <a:latin typeface="Calibri" panose="020F0502020204030204" pitchFamily="34" charset="0"/>
                          <a:ea typeface="Times New Roman" panose="02020603050405020304" pitchFamily="18" charset="0"/>
                          <a:cs typeface="Calibri" panose="020F0502020204030204" pitchFamily="34" charset="0"/>
                        </a:rPr>
                        <a:t>'].</a:t>
                      </a:r>
                      <a:r>
                        <a:rPr lang="en-US" sz="1800" kern="1800" dirty="0" err="1" smtClean="0">
                          <a:effectLst/>
                          <a:latin typeface="Calibri" panose="020F0502020204030204" pitchFamily="34" charset="0"/>
                          <a:ea typeface="Times New Roman" panose="02020603050405020304" pitchFamily="18" charset="0"/>
                          <a:cs typeface="Calibri" panose="020F0502020204030204" pitchFamily="34" charset="0"/>
                        </a:rPr>
                        <a:t>value_counts</a:t>
                      </a:r>
                      <a:r>
                        <a:rPr lang="en-US" sz="1800" kern="1800" dirty="0" smtClean="0">
                          <a:effectLst/>
                          <a:latin typeface="Calibri" panose="020F0502020204030204" pitchFamily="34" charset="0"/>
                          <a:ea typeface="Times New Roman" panose="02020603050405020304" pitchFamily="18" charset="0"/>
                          <a:cs typeface="Calibri" panose="020F0502020204030204" pitchFamily="34" charset="0"/>
                        </a:rPr>
                        <a:t>(normalize=True)*100</a:t>
                      </a:r>
                      <a:endParaRPr lang="aa-ET" sz="1800" dirty="0" smtClean="0">
                        <a:effectLst/>
                        <a:latin typeface="Calibri" panose="020F0502020204030204" pitchFamily="34" charset="0"/>
                        <a:ea typeface="Calibri" panose="020F0502020204030204" pitchFamily="34" charset="0"/>
                        <a:cs typeface="Calibri" panose="020F0502020204030204" pitchFamily="34" charset="0"/>
                      </a:endParaRPr>
                    </a:p>
                    <a:p>
                      <a:endParaRPr lang="en-US" dirty="0"/>
                    </a:p>
                  </a:txBody>
                  <a:tcPr/>
                </a:tc>
              </a:tr>
            </a:tbl>
          </a:graphicData>
        </a:graphic>
      </p:graphicFrame>
    </p:spTree>
    <p:extLst>
      <p:ext uri="{BB962C8B-B14F-4D97-AF65-F5344CB8AC3E}">
        <p14:creationId xmlns:p14="http://schemas.microsoft.com/office/powerpoint/2010/main" val="3907664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32F3DC3-30FF-8AEE-3871-85EB8F6EB0B5}"/>
              </a:ext>
            </a:extLst>
          </p:cNvPr>
          <p:cNvSpPr>
            <a:spLocks noGrp="1"/>
          </p:cNvSpPr>
          <p:nvPr>
            <p:ph idx="1"/>
          </p:nvPr>
        </p:nvSpPr>
        <p:spPr>
          <a:xfrm>
            <a:off x="1141412" y="662152"/>
            <a:ext cx="9905999" cy="5129049"/>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By executing this code,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booking_info</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have a new column named 'percentage' containing the calculated percentages of canceled and non-canceled bookings for each hotel.</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865ECE0C-4DDD-BFC2-8E91-18FF55252D77}"/>
              </a:ext>
            </a:extLst>
          </p:cNvPr>
          <p:cNvPicPr>
            <a:picLocks noChangeAspect="1"/>
          </p:cNvPicPr>
          <p:nvPr/>
        </p:nvPicPr>
        <p:blipFill>
          <a:blip r:embed="rId2"/>
          <a:stretch>
            <a:fillRect/>
          </a:stretch>
        </p:blipFill>
        <p:spPr>
          <a:xfrm>
            <a:off x="2137495" y="1612845"/>
            <a:ext cx="7530486" cy="603852"/>
          </a:xfrm>
          <a:prstGeom prst="rect">
            <a:avLst/>
          </a:prstGeom>
        </p:spPr>
      </p:pic>
      <p:pic>
        <p:nvPicPr>
          <p:cNvPr id="5" name="Picture 4">
            <a:extLst>
              <a:ext uri="{FF2B5EF4-FFF2-40B4-BE49-F238E27FC236}">
                <a16:creationId xmlns="" xmlns:a16="http://schemas.microsoft.com/office/drawing/2014/main" id="{D2232EA7-3D0E-120D-073C-1AA37FC557F9}"/>
              </a:ext>
            </a:extLst>
          </p:cNvPr>
          <p:cNvPicPr>
            <a:picLocks noChangeAspect="1"/>
          </p:cNvPicPr>
          <p:nvPr/>
        </p:nvPicPr>
        <p:blipFill>
          <a:blip r:embed="rId3"/>
          <a:stretch>
            <a:fillRect/>
          </a:stretch>
        </p:blipFill>
        <p:spPr>
          <a:xfrm>
            <a:off x="2137495" y="2414506"/>
            <a:ext cx="3753400" cy="3040856"/>
          </a:xfrm>
          <a:prstGeom prst="rect">
            <a:avLst/>
          </a:prstGeom>
        </p:spPr>
      </p:pic>
    </p:spTree>
    <p:extLst>
      <p:ext uri="{BB962C8B-B14F-4D97-AF65-F5344CB8AC3E}">
        <p14:creationId xmlns:p14="http://schemas.microsoft.com/office/powerpoint/2010/main" val="3901993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3A792E-8B50-CC65-FEF4-CAFA6F29A202}"/>
              </a:ext>
            </a:extLst>
          </p:cNvPr>
          <p:cNvSpPr>
            <a:spLocks noGrp="1"/>
          </p:cNvSpPr>
          <p:nvPr>
            <p:ph type="title"/>
          </p:nvPr>
        </p:nvSpPr>
        <p:spPr/>
        <p:txBody>
          <a:bodyPr>
            <a:normAutofit/>
          </a:bodyPr>
          <a:lstStyle/>
          <a:p>
            <a:r>
              <a:rPr lang="en-US" sz="3200" b="1" dirty="0">
                <a:effectLst/>
                <a:ea typeface="Times New Roman" panose="02020603050405020304" pitchFamily="18" charset="0"/>
              </a:rPr>
              <a:t>plot showing the number of canceled and non-canceled bookings for each hotel type</a:t>
            </a:r>
            <a:endParaRPr lang="aa-ET" sz="5400" dirty="0"/>
          </a:p>
        </p:txBody>
      </p:sp>
      <p:sp>
        <p:nvSpPr>
          <p:cNvPr id="3" name="Content Placeholder 2">
            <a:extLst>
              <a:ext uri="{FF2B5EF4-FFF2-40B4-BE49-F238E27FC236}">
                <a16:creationId xmlns="" xmlns:a16="http://schemas.microsoft.com/office/drawing/2014/main" id="{CDA52E51-F8AA-A72A-E894-6A7A20308268}"/>
              </a:ext>
            </a:extLst>
          </p:cNvPr>
          <p:cNvSpPr>
            <a:spLocks noGrp="1"/>
          </p:cNvSpPr>
          <p:nvPr>
            <p:ph idx="1"/>
          </p:nvPr>
        </p:nvSpPr>
        <p:spPr/>
        <p:txBody>
          <a:bodyPr/>
          <a:lstStyle/>
          <a:p>
            <a:pPr indent="0">
              <a:lnSpc>
                <a:spcPct val="107000"/>
              </a:lnSpc>
              <a:spcAft>
                <a:spcPts val="800"/>
              </a:spcAft>
              <a:buNone/>
            </a:pPr>
            <a:r>
              <a:rPr lang="en-US" sz="1800" b="1" dirty="0" smtClean="0">
                <a:effectLst/>
                <a:latin typeface="Calibri" panose="020F0502020204030204" pitchFamily="34" charset="0"/>
                <a:ea typeface="Calibri" panose="020F0502020204030204" pitchFamily="34" charset="0"/>
                <a:cs typeface="Times New Roman" panose="02020603050405020304" pitchFamily="18" charset="0"/>
              </a:rPr>
              <a:t>CODE:</a:t>
            </a:r>
          </a:p>
          <a:p>
            <a:pPr indent="0">
              <a:lnSpc>
                <a:spcPct val="107000"/>
              </a:lnSpc>
              <a:spcAft>
                <a:spcPts val="800"/>
              </a:spcAft>
              <a:buNone/>
            </a:pPr>
            <a:endParaRPr lang="aa-ET" sz="1800" b="1"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726714969"/>
              </p:ext>
            </p:extLst>
          </p:nvPr>
        </p:nvGraphicFramePr>
        <p:xfrm>
          <a:off x="1541550" y="2839412"/>
          <a:ext cx="8128000" cy="2634742"/>
        </p:xfrm>
        <a:graphic>
          <a:graphicData uri="http://schemas.openxmlformats.org/drawingml/2006/table">
            <a:tbl>
              <a:tblPr firstRow="1" bandRow="1">
                <a:tableStyleId>{5C22544A-7EE6-4342-B048-85BDC9FD1C3A}</a:tableStyleId>
              </a:tblPr>
              <a:tblGrid>
                <a:gridCol w="8128000"/>
              </a:tblGrid>
              <a:tr h="370840">
                <a:tc>
                  <a:txBody>
                    <a:bodyPr/>
                    <a:lstStyle/>
                    <a:p>
                      <a:pPr>
                        <a:lnSpc>
                          <a:spcPct val="107000"/>
                        </a:lnSpc>
                        <a:spcAft>
                          <a:spcPts val="800"/>
                        </a:spcAft>
                      </a:pP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plt.rcParams</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figure.figsize</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 = (9, 4)</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sns.countplot</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(x='</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hotel',data</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df,hue</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is_canceled',palette</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husl</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ec</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='black',</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lw</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=1).set(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xlabel</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='Hotels')</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plt.title</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('Booking Cancelled or not by Hotel Type')</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plt.grid</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(True)</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plt.show</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r>
            </a:tbl>
          </a:graphicData>
        </a:graphic>
      </p:graphicFrame>
    </p:spTree>
    <p:extLst>
      <p:ext uri="{BB962C8B-B14F-4D97-AF65-F5344CB8AC3E}">
        <p14:creationId xmlns:p14="http://schemas.microsoft.com/office/powerpoint/2010/main" val="4278701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48EFCF-D135-36D5-600A-3123634F2267}"/>
              </a:ext>
            </a:extLst>
          </p:cNvPr>
          <p:cNvSpPr>
            <a:spLocks noGrp="1"/>
          </p:cNvSpPr>
          <p:nvPr>
            <p:ph type="title"/>
          </p:nvPr>
        </p:nvSpPr>
        <p:spPr/>
        <p:txBody>
          <a:bodyPr>
            <a:normAutofit/>
          </a:bodyPr>
          <a:lstStyle/>
          <a:p>
            <a:r>
              <a:rPr lang="en-US" sz="3200" b="1" dirty="0">
                <a:effectLst/>
                <a:ea typeface="Times New Roman" panose="02020603050405020304" pitchFamily="18" charset="0"/>
              </a:rPr>
              <a:t>Describing the code</a:t>
            </a:r>
            <a:endParaRPr lang="aa-ET" sz="5400" dirty="0"/>
          </a:p>
        </p:txBody>
      </p:sp>
      <p:sp>
        <p:nvSpPr>
          <p:cNvPr id="3" name="Content Placeholder 2">
            <a:extLst>
              <a:ext uri="{FF2B5EF4-FFF2-40B4-BE49-F238E27FC236}">
                <a16:creationId xmlns="" xmlns:a16="http://schemas.microsoft.com/office/drawing/2014/main" id="{AB110C0B-F2CB-818A-7828-1C08DF01177F}"/>
              </a:ext>
            </a:extLst>
          </p:cNvPr>
          <p:cNvSpPr>
            <a:spLocks noGrp="1"/>
          </p:cNvSpPr>
          <p:nvPr>
            <p:ph idx="1"/>
          </p:nvPr>
        </p:nvSpPr>
        <p:spPr/>
        <p:txBody>
          <a:bodyPr>
            <a:normAutofit fontScale="92500" lnSpcReduction="20000"/>
          </a:bodyPr>
          <a:lstStyle/>
          <a:p>
            <a:pPr marL="342900" lvl="0" indent="-342900">
              <a:lnSpc>
                <a:spcPct val="107000"/>
              </a:lnSpc>
              <a:buFont typeface="Symbol"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plt.rcParams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figure.figsize</a:t>
            </a:r>
            <a:r>
              <a:rPr lang="en-US" sz="1800" dirty="0">
                <a:effectLst/>
                <a:latin typeface="Calibri" panose="020F0502020204030204" pitchFamily="34" charset="0"/>
                <a:ea typeface="Calibri" panose="020F0502020204030204" pitchFamily="34" charset="0"/>
                <a:cs typeface="Times New Roman" panose="02020603050405020304" pitchFamily="18" charset="0"/>
              </a:rPr>
              <a:t>'] = (9, 4): This line sets the default figure size for plots to (9, 4), which means the width will be 9 inches and the height will be 4 inches.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sns.countplot</a:t>
            </a:r>
            <a:r>
              <a:rPr lang="en-US" sz="1800" dirty="0">
                <a:effectLst/>
                <a:latin typeface="Calibri" panose="020F0502020204030204" pitchFamily="34" charset="0"/>
                <a:ea typeface="Calibri" panose="020F0502020204030204" pitchFamily="34" charset="0"/>
                <a:cs typeface="Times New Roman" panose="02020603050405020304" pitchFamily="18" charset="0"/>
              </a:rPr>
              <a:t>(x='hotel', data=</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 hue='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is_canceled</a:t>
            </a:r>
            <a:r>
              <a:rPr lang="en-US" sz="1800" dirty="0">
                <a:effectLst/>
                <a:latin typeface="Calibri" panose="020F0502020204030204" pitchFamily="34" charset="0"/>
                <a:ea typeface="Calibri" panose="020F0502020204030204" pitchFamily="34" charset="0"/>
                <a:cs typeface="Times New Roman" panose="02020603050405020304" pitchFamily="18" charset="0"/>
              </a:rPr>
              <a:t>', palette='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husl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ec</a:t>
            </a:r>
            <a:r>
              <a:rPr lang="en-US" sz="1800" dirty="0">
                <a:effectLst/>
                <a:latin typeface="Calibri" panose="020F0502020204030204" pitchFamily="34" charset="0"/>
                <a:ea typeface="Calibri" panose="020F0502020204030204" pitchFamily="34" charset="0"/>
                <a:cs typeface="Times New Roman" panose="02020603050405020304" pitchFamily="18" charset="0"/>
              </a:rPr>
              <a:t>='black',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lw</a:t>
            </a:r>
            <a:r>
              <a:rPr lang="en-US" sz="1800" dirty="0">
                <a:effectLst/>
                <a:latin typeface="Calibri" panose="020F0502020204030204" pitchFamily="34" charset="0"/>
                <a:ea typeface="Calibri" panose="020F0502020204030204" pitchFamily="34" charset="0"/>
                <a:cs typeface="Times New Roman" panose="02020603050405020304" pitchFamily="18" charset="0"/>
              </a:rPr>
              <a:t>=1): This line creates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countplot</a:t>
            </a:r>
            <a:r>
              <a:rPr lang="en-US" sz="1800" dirty="0">
                <a:effectLst/>
                <a:latin typeface="Calibri" panose="020F0502020204030204" pitchFamily="34" charset="0"/>
                <a:ea typeface="Calibri" panose="020F0502020204030204" pitchFamily="34" charset="0"/>
                <a:cs typeface="Times New Roman" panose="02020603050405020304" pitchFamily="18" charset="0"/>
              </a:rPr>
              <a:t> using Seaborn. It specifies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the data source, the 'hotel' column as the x-axis variable,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is_canceled</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 as the hue variable (to differentiate between canceled and non-canceled bookings), and uses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husl</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color palette.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edgecolor</a:t>
            </a:r>
            <a:r>
              <a:rPr lang="en-US" sz="1800" dirty="0">
                <a:effectLst/>
                <a:latin typeface="Calibri" panose="020F0502020204030204" pitchFamily="34" charset="0"/>
                <a:ea typeface="Calibri" panose="020F0502020204030204" pitchFamily="34" charset="0"/>
                <a:cs typeface="Times New Roman" panose="02020603050405020304" pitchFamily="18" charset="0"/>
              </a:rPr>
              <a:t>) parameter sets the color of the bars' edges,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lw</a:t>
            </a:r>
            <a:r>
              <a:rPr lang="en-US" sz="1800" dirty="0">
                <a:effectLst/>
                <a:latin typeface="Calibri" panose="020F0502020204030204" pitchFamily="34" charset="0"/>
                <a:ea typeface="Calibri" panose="020F0502020204030204" pitchFamily="34" charset="0"/>
                <a:cs typeface="Times New Roman" panose="02020603050405020304" pitchFamily="18" charset="0"/>
              </a:rPr>
              <a:t> (linewidth) parameter sets the width of the bar edges.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.set(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xlabel</a:t>
            </a:r>
            <a:r>
              <a:rPr lang="en-US" sz="1800" dirty="0">
                <a:effectLst/>
                <a:latin typeface="Calibri" panose="020F0502020204030204" pitchFamily="34" charset="0"/>
                <a:ea typeface="Calibri" panose="020F0502020204030204" pitchFamily="34" charset="0"/>
                <a:cs typeface="Times New Roman" panose="02020603050405020304" pitchFamily="18" charset="0"/>
              </a:rPr>
              <a:t>='Hotels'): This sets the x-axis label of the plot to 'Hotels'.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plt.title</a:t>
            </a:r>
            <a:r>
              <a:rPr lang="en-US" sz="1800" dirty="0">
                <a:effectLst/>
                <a:latin typeface="Calibri" panose="020F0502020204030204" pitchFamily="34" charset="0"/>
                <a:ea typeface="Calibri" panose="020F0502020204030204" pitchFamily="34" charset="0"/>
                <a:cs typeface="Times New Roman" panose="02020603050405020304" pitchFamily="18" charset="0"/>
              </a:rPr>
              <a:t>('Booking Cancelled or not by Hotel Type'): This sets the title of the plot to 'Booking Cancelled or not by Hotel Type'.</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plt.grid</a:t>
            </a:r>
            <a:r>
              <a:rPr lang="en-US" sz="1800" dirty="0">
                <a:effectLst/>
                <a:latin typeface="Calibri" panose="020F0502020204030204" pitchFamily="34" charset="0"/>
                <a:ea typeface="Calibri" panose="020F0502020204030204" pitchFamily="34" charset="0"/>
                <a:cs typeface="Times New Roman" panose="02020603050405020304" pitchFamily="18" charset="0"/>
              </a:rPr>
              <a:t>(True): This adds gridlines to the plot.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plt.show</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displays the plot.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spTree>
    <p:extLst>
      <p:ext uri="{BB962C8B-B14F-4D97-AF65-F5344CB8AC3E}">
        <p14:creationId xmlns:p14="http://schemas.microsoft.com/office/powerpoint/2010/main" val="2420712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2186A8-46C4-FC12-C12C-BD545F0343DB}"/>
              </a:ext>
            </a:extLst>
          </p:cNvPr>
          <p:cNvSpPr>
            <a:spLocks noGrp="1"/>
          </p:cNvSpPr>
          <p:nvPr>
            <p:ph type="title"/>
          </p:nvPr>
        </p:nvSpPr>
        <p:spPr>
          <a:xfrm>
            <a:off x="1141413" y="-972823"/>
            <a:ext cx="9905998" cy="3069911"/>
          </a:xfrm>
        </p:spPr>
        <p:txBody>
          <a:bodyPr>
            <a:normAutofit/>
          </a:bodyPr>
          <a:lstStyle/>
          <a:p>
            <a:r>
              <a:rPr lang="en-US" sz="3200" b="1" dirty="0">
                <a:effectLst/>
                <a:ea typeface="Times New Roman" panose="02020603050405020304" pitchFamily="18" charset="0"/>
              </a:rPr>
              <a:t>Which type of hotel has more booking ?</a:t>
            </a:r>
            <a:endParaRPr lang="aa-ET" sz="5400" dirty="0"/>
          </a:p>
        </p:txBody>
      </p:sp>
      <p:sp>
        <p:nvSpPr>
          <p:cNvPr id="3" name="Content Placeholder 2">
            <a:extLst>
              <a:ext uri="{FF2B5EF4-FFF2-40B4-BE49-F238E27FC236}">
                <a16:creationId xmlns="" xmlns:a16="http://schemas.microsoft.com/office/drawing/2014/main" id="{1754C800-C616-E3A5-88A5-FC0F819C49B4}"/>
              </a:ext>
            </a:extLst>
          </p:cNvPr>
          <p:cNvSpPr>
            <a:spLocks noGrp="1"/>
          </p:cNvSpPr>
          <p:nvPr>
            <p:ph idx="1"/>
          </p:nvPr>
        </p:nvSpPr>
        <p:spPr>
          <a:xfrm>
            <a:off x="1141412" y="1066799"/>
            <a:ext cx="9905999" cy="3541714"/>
          </a:xfrm>
        </p:spPr>
        <p:txBody>
          <a:bodyPr/>
          <a:lstStyle/>
          <a:p>
            <a:pPr marL="0" indent="0">
              <a:buNone/>
            </a:pPr>
            <a:r>
              <a:rPr lang="en-GB" b="1" dirty="0" smtClean="0"/>
              <a:t>CODE:</a:t>
            </a:r>
          </a:p>
          <a:p>
            <a:pPr marL="0" indent="0">
              <a:buNone/>
            </a:pPr>
            <a:endParaRPr lang="en-GB" b="1" dirty="0" smtClean="0"/>
          </a:p>
          <a:p>
            <a:pPr marL="0" indent="0">
              <a:buNone/>
            </a:pPr>
            <a:endParaRPr lang="en-GB" dirty="0"/>
          </a:p>
        </p:txBody>
      </p:sp>
      <p:pic>
        <p:nvPicPr>
          <p:cNvPr id="4" name="Picture 3">
            <a:extLst>
              <a:ext uri="{FF2B5EF4-FFF2-40B4-BE49-F238E27FC236}">
                <a16:creationId xmlns="" xmlns:a16="http://schemas.microsoft.com/office/drawing/2014/main" id="{BE5BD441-A7DB-1757-88D8-FE3856997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144" y="3370476"/>
            <a:ext cx="6737131" cy="29968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239713420"/>
              </p:ext>
            </p:extLst>
          </p:nvPr>
        </p:nvGraphicFramePr>
        <p:xfrm>
          <a:off x="1267229" y="1692255"/>
          <a:ext cx="8128000" cy="1463040"/>
        </p:xfrm>
        <a:graphic>
          <a:graphicData uri="http://schemas.openxmlformats.org/drawingml/2006/table">
            <a:tbl>
              <a:tblPr firstRow="1" bandRow="1">
                <a:tableStyleId>{5C22544A-7EE6-4342-B048-85BDC9FD1C3A}</a:tableStyleId>
              </a:tblPr>
              <a:tblGrid>
                <a:gridCol w="8128000"/>
              </a:tblGrid>
              <a:tr h="370840">
                <a:tc>
                  <a:txBody>
                    <a:bodyPr/>
                    <a:lstStyle/>
                    <a:p>
                      <a:r>
                        <a:rPr lang="en-GB" dirty="0" smtClean="0"/>
                        <a:t>preference = </a:t>
                      </a:r>
                      <a:r>
                        <a:rPr lang="en-GB" dirty="0" err="1" smtClean="0"/>
                        <a:t>pd.DataFrame</a:t>
                      </a:r>
                      <a:r>
                        <a:rPr lang="en-GB" dirty="0" smtClean="0"/>
                        <a:t>(</a:t>
                      </a:r>
                      <a:r>
                        <a:rPr lang="en-GB" dirty="0" err="1" smtClean="0"/>
                        <a:t>df.hotel.value_counts</a:t>
                      </a:r>
                      <a:r>
                        <a:rPr lang="en-GB" dirty="0" smtClean="0"/>
                        <a:t>())</a:t>
                      </a:r>
                    </a:p>
                    <a:p>
                      <a:r>
                        <a:rPr lang="en-GB" dirty="0" smtClean="0"/>
                        <a:t>preference['percentage']=</a:t>
                      </a:r>
                      <a:r>
                        <a:rPr lang="en-GB" dirty="0" err="1" smtClean="0"/>
                        <a:t>df.hotel.value_counts</a:t>
                      </a:r>
                      <a:r>
                        <a:rPr lang="en-GB" dirty="0" smtClean="0"/>
                        <a:t>(normalize=True)*100</a:t>
                      </a:r>
                    </a:p>
                    <a:p>
                      <a:r>
                        <a:rPr lang="en-GB" dirty="0" smtClean="0"/>
                        <a:t>preference.index.name='hotel'</a:t>
                      </a:r>
                    </a:p>
                    <a:p>
                      <a:r>
                        <a:rPr lang="en-GB" dirty="0" smtClean="0"/>
                        <a:t>preference</a:t>
                      </a:r>
                      <a:endParaRPr lang="aa-ET" dirty="0" smtClean="0"/>
                    </a:p>
                    <a:p>
                      <a:endParaRPr lang="en-US" dirty="0"/>
                    </a:p>
                  </a:txBody>
                  <a:tcPr/>
                </a:tc>
              </a:tr>
            </a:tbl>
          </a:graphicData>
        </a:graphic>
      </p:graphicFrame>
    </p:spTree>
    <p:extLst>
      <p:ext uri="{BB962C8B-B14F-4D97-AF65-F5344CB8AC3E}">
        <p14:creationId xmlns:p14="http://schemas.microsoft.com/office/powerpoint/2010/main" val="3495518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0046B1F-E9CA-9197-C6F7-9F81251AF4B3}"/>
              </a:ext>
            </a:extLst>
          </p:cNvPr>
          <p:cNvSpPr>
            <a:spLocks noGrp="1"/>
          </p:cNvSpPr>
          <p:nvPr>
            <p:ph idx="1"/>
          </p:nvPr>
        </p:nvSpPr>
        <p:spPr>
          <a:xfrm>
            <a:off x="1141412" y="342900"/>
            <a:ext cx="9905999" cy="5448301"/>
          </a:xfrm>
        </p:spPr>
        <p:txBody>
          <a:bodyPr/>
          <a:lstStyle/>
          <a:p>
            <a:pPr marL="0" indent="0">
              <a:spcAft>
                <a:spcPts val="600"/>
              </a:spcAft>
              <a:buNone/>
            </a:pPr>
            <a:r>
              <a:rPr lang="en-US" sz="3200" b="0" dirty="0">
                <a:effectLst/>
                <a:latin typeface="+mj-lt"/>
                <a:ea typeface="Times New Roman" panose="02020603050405020304" pitchFamily="18" charset="0"/>
              </a:rPr>
              <a:t>  </a:t>
            </a:r>
            <a:r>
              <a:rPr lang="en-US" sz="4000" b="0" dirty="0">
                <a:effectLst/>
                <a:latin typeface="+mj-lt"/>
                <a:ea typeface="Times New Roman" panose="02020603050405020304" pitchFamily="18" charset="0"/>
              </a:rPr>
              <a:t>Describing</a:t>
            </a:r>
            <a:endParaRPr lang="aa-ET" sz="1800" b="1" dirty="0">
              <a:effectLst/>
              <a:latin typeface="+mj-lt"/>
              <a:ea typeface="Times New Roman" panose="02020603050405020304" pitchFamily="18" charset="0"/>
            </a:endParaRPr>
          </a:p>
          <a:p>
            <a:pPr>
              <a:spcAft>
                <a:spcPts val="600"/>
              </a:spcAft>
            </a:pPr>
            <a:r>
              <a:rPr lang="en-US" sz="1800" b="0" dirty="0">
                <a:effectLst/>
                <a:latin typeface="Arial" panose="020B0604020202020204" pitchFamily="34" charset="0"/>
                <a:ea typeface="Times New Roman" panose="02020603050405020304" pitchFamily="18" charset="0"/>
              </a:rPr>
              <a:t>Preference : It counts the occurrences of each unique hotel type and creates a </a:t>
            </a:r>
            <a:r>
              <a:rPr lang="en-US" sz="1800" b="0" dirty="0" err="1">
                <a:effectLst/>
                <a:latin typeface="Arial" panose="020B0604020202020204" pitchFamily="34" charset="0"/>
                <a:ea typeface="Times New Roman" panose="02020603050405020304" pitchFamily="18" charset="0"/>
              </a:rPr>
              <a:t>DataFrame</a:t>
            </a:r>
            <a:r>
              <a:rPr lang="en-US" sz="1800" b="0" dirty="0">
                <a:effectLst/>
                <a:latin typeface="Arial" panose="020B0604020202020204" pitchFamily="34" charset="0"/>
                <a:ea typeface="Times New Roman" panose="02020603050405020304" pitchFamily="18" charset="0"/>
              </a:rPr>
              <a:t> with the counts.</a:t>
            </a:r>
            <a:endParaRPr lang="aa-ET" sz="1800" b="1" dirty="0">
              <a:effectLst/>
              <a:latin typeface="Times New Roman" panose="02020603050405020304" pitchFamily="18" charset="0"/>
              <a:ea typeface="Times New Roman" panose="02020603050405020304" pitchFamily="18" charset="0"/>
            </a:endParaRPr>
          </a:p>
          <a:p>
            <a:pPr>
              <a:spcAft>
                <a:spcPts val="600"/>
              </a:spcAft>
            </a:pPr>
            <a:r>
              <a:rPr lang="en-US" sz="1800" b="0" dirty="0">
                <a:effectLst/>
                <a:latin typeface="Arial" panose="020B0604020202020204" pitchFamily="34" charset="0"/>
                <a:ea typeface="Times New Roman" panose="02020603050405020304" pitchFamily="18" charset="0"/>
              </a:rPr>
              <a:t>preference['percentage'] = </a:t>
            </a:r>
            <a:r>
              <a:rPr lang="en-US" sz="1800" b="0" dirty="0" err="1">
                <a:effectLst/>
                <a:latin typeface="Arial" panose="020B0604020202020204" pitchFamily="34" charset="0"/>
                <a:ea typeface="Times New Roman" panose="02020603050405020304" pitchFamily="18" charset="0"/>
              </a:rPr>
              <a:t>df.hotel.value_counts</a:t>
            </a:r>
            <a:r>
              <a:rPr lang="en-US" sz="1800" b="0" dirty="0">
                <a:effectLst/>
                <a:latin typeface="Arial" panose="020B0604020202020204" pitchFamily="34" charset="0"/>
                <a:ea typeface="Times New Roman" panose="02020603050405020304" pitchFamily="18" charset="0"/>
              </a:rPr>
              <a:t>(normalize=True) * 100: This line adds a new column named 'percentage' to the </a:t>
            </a:r>
            <a:r>
              <a:rPr lang="en-US" sz="1800" b="0" dirty="0" err="1">
                <a:effectLst/>
                <a:latin typeface="Arial" panose="020B0604020202020204" pitchFamily="34" charset="0"/>
                <a:ea typeface="Times New Roman" panose="02020603050405020304" pitchFamily="18" charset="0"/>
              </a:rPr>
              <a:t>DataFrame</a:t>
            </a:r>
            <a:r>
              <a:rPr lang="en-US" sz="1800" b="0" dirty="0">
                <a:effectLst/>
                <a:latin typeface="Arial" panose="020B0604020202020204" pitchFamily="34" charset="0"/>
                <a:ea typeface="Times New Roman" panose="02020603050405020304" pitchFamily="18" charset="0"/>
              </a:rPr>
              <a:t> preference. It calculates the percentages of each hotel type by dividing the counts by the total count of hotels and multiplying by 100.</a:t>
            </a:r>
            <a:endParaRPr lang="aa-ET" sz="1800" b="1" dirty="0">
              <a:effectLst/>
              <a:latin typeface="Times New Roman" panose="02020603050405020304" pitchFamily="18" charset="0"/>
              <a:ea typeface="Times New Roman" panose="02020603050405020304" pitchFamily="18" charset="0"/>
            </a:endParaRPr>
          </a:p>
          <a:p>
            <a:endParaRPr lang="aa-ET" dirty="0"/>
          </a:p>
        </p:txBody>
      </p:sp>
      <p:pic>
        <p:nvPicPr>
          <p:cNvPr id="4" name="Picture 3">
            <a:extLst>
              <a:ext uri="{FF2B5EF4-FFF2-40B4-BE49-F238E27FC236}">
                <a16:creationId xmlns="" xmlns:a16="http://schemas.microsoft.com/office/drawing/2014/main" id="{16B8B7D8-0298-E790-FA6F-094F267725B2}"/>
              </a:ext>
            </a:extLst>
          </p:cNvPr>
          <p:cNvPicPr>
            <a:picLocks noChangeAspect="1"/>
          </p:cNvPicPr>
          <p:nvPr/>
        </p:nvPicPr>
        <p:blipFill>
          <a:blip r:embed="rId2"/>
          <a:stretch>
            <a:fillRect/>
          </a:stretch>
        </p:blipFill>
        <p:spPr>
          <a:xfrm>
            <a:off x="1528128" y="3428999"/>
            <a:ext cx="7929112" cy="476251"/>
          </a:xfrm>
          <a:prstGeom prst="rect">
            <a:avLst/>
          </a:prstGeom>
        </p:spPr>
      </p:pic>
      <p:pic>
        <p:nvPicPr>
          <p:cNvPr id="5" name="Picture 4">
            <a:extLst>
              <a:ext uri="{FF2B5EF4-FFF2-40B4-BE49-F238E27FC236}">
                <a16:creationId xmlns="" xmlns:a16="http://schemas.microsoft.com/office/drawing/2014/main" id="{561BCF6B-6DED-4F9D-3C0B-6ADE314534DE}"/>
              </a:ext>
            </a:extLst>
          </p:cNvPr>
          <p:cNvPicPr>
            <a:picLocks noChangeAspect="1"/>
          </p:cNvPicPr>
          <p:nvPr/>
        </p:nvPicPr>
        <p:blipFill>
          <a:blip r:embed="rId3"/>
          <a:stretch>
            <a:fillRect/>
          </a:stretch>
        </p:blipFill>
        <p:spPr>
          <a:xfrm>
            <a:off x="1528128" y="3975084"/>
            <a:ext cx="3681741" cy="2540016"/>
          </a:xfrm>
          <a:prstGeom prst="rect">
            <a:avLst/>
          </a:prstGeom>
        </p:spPr>
      </p:pic>
    </p:spTree>
    <p:extLst>
      <p:ext uri="{BB962C8B-B14F-4D97-AF65-F5344CB8AC3E}">
        <p14:creationId xmlns:p14="http://schemas.microsoft.com/office/powerpoint/2010/main" val="37837916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45D4C2-5CA0-7DD2-ECD5-0BD3AFBEEC44}"/>
              </a:ext>
            </a:extLst>
          </p:cNvPr>
          <p:cNvSpPr>
            <a:spLocks noGrp="1"/>
          </p:cNvSpPr>
          <p:nvPr>
            <p:ph type="title"/>
          </p:nvPr>
        </p:nvSpPr>
        <p:spPr>
          <a:xfrm>
            <a:off x="1141413" y="576477"/>
            <a:ext cx="9905998" cy="1478570"/>
          </a:xfrm>
        </p:spPr>
        <p:txBody>
          <a:bodyPr>
            <a:normAutofit/>
          </a:bodyPr>
          <a:lstStyle/>
          <a:p>
            <a:r>
              <a:rPr lang="en-US" sz="3200" b="1" dirty="0">
                <a:effectLst/>
                <a:ea typeface="Times New Roman" panose="02020603050405020304" pitchFamily="18" charset="0"/>
              </a:rPr>
              <a:t>Generates a list called labels that contains the unique hotel types from the 'hotel' column</a:t>
            </a:r>
            <a:endParaRPr lang="aa-ET" sz="5400" dirty="0"/>
          </a:p>
        </p:txBody>
      </p:sp>
      <p:sp>
        <p:nvSpPr>
          <p:cNvPr id="3" name="Content Placeholder 2">
            <a:extLst>
              <a:ext uri="{FF2B5EF4-FFF2-40B4-BE49-F238E27FC236}">
                <a16:creationId xmlns="" xmlns:a16="http://schemas.microsoft.com/office/drawing/2014/main" id="{1F18CFD6-CEAD-E041-35CA-66ADBBF990AF}"/>
              </a:ext>
            </a:extLst>
          </p:cNvPr>
          <p:cNvSpPr>
            <a:spLocks noGrp="1"/>
          </p:cNvSpPr>
          <p:nvPr>
            <p:ph idx="1"/>
          </p:nvPr>
        </p:nvSpPr>
        <p:spPr>
          <a:xfrm>
            <a:off x="1141413" y="2512246"/>
            <a:ext cx="9905999" cy="3541714"/>
          </a:xfrm>
        </p:spPr>
        <p:txBody>
          <a:bodyPr/>
          <a:lstStyle/>
          <a:p>
            <a:pPr marL="0" indent="0">
              <a:lnSpc>
                <a:spcPct val="107000"/>
              </a:lnSpc>
              <a:spcAft>
                <a:spcPts val="800"/>
              </a:spcAft>
              <a:buNone/>
            </a:pPr>
            <a:r>
              <a:rPr lang="en-US" sz="1800" b="1" dirty="0" smtClean="0">
                <a:latin typeface="Calibri" panose="020F0502020204030204" pitchFamily="34" charset="0"/>
                <a:ea typeface="Calibri" panose="020F0502020204030204" pitchFamily="34" charset="0"/>
                <a:cs typeface="Times New Roman" panose="02020603050405020304" pitchFamily="18" charset="0"/>
              </a:rPr>
              <a:t>CODE:</a:t>
            </a:r>
          </a:p>
          <a:p>
            <a:pPr marL="0" indent="0">
              <a:lnSpc>
                <a:spcPct val="107000"/>
              </a:lnSpc>
              <a:spcAft>
                <a:spcPts val="800"/>
              </a:spcAft>
              <a:buNone/>
            </a:pP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aa-ET" dirty="0"/>
          </a:p>
        </p:txBody>
      </p:sp>
      <p:graphicFrame>
        <p:nvGraphicFramePr>
          <p:cNvPr id="4" name="Table 3"/>
          <p:cNvGraphicFramePr>
            <a:graphicFrameLocks noGrp="1"/>
          </p:cNvGraphicFramePr>
          <p:nvPr>
            <p:extLst>
              <p:ext uri="{D42A27DB-BD31-4B8C-83A1-F6EECF244321}">
                <p14:modId xmlns:p14="http://schemas.microsoft.com/office/powerpoint/2010/main" val="1786081868"/>
              </p:ext>
            </p:extLst>
          </p:nvPr>
        </p:nvGraphicFramePr>
        <p:xfrm>
          <a:off x="1416858" y="3105419"/>
          <a:ext cx="8128000" cy="1946148"/>
        </p:xfrm>
        <a:graphic>
          <a:graphicData uri="http://schemas.openxmlformats.org/drawingml/2006/table">
            <a:tbl>
              <a:tblPr firstRow="1" bandRow="1">
                <a:tableStyleId>{5C22544A-7EE6-4342-B048-85BDC9FD1C3A}</a:tableStyleId>
              </a:tblPr>
              <a:tblGrid>
                <a:gridCol w="8128000"/>
              </a:tblGrid>
              <a:tr h="370840">
                <a:tc>
                  <a:txBody>
                    <a:bodyPr/>
                    <a:lstStyle/>
                    <a:p>
                      <a:pPr>
                        <a:lnSpc>
                          <a:spcPct val="107000"/>
                        </a:lnSpc>
                        <a:spcAft>
                          <a:spcPts val="80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labels=</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df</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['hotel'].</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index.tolist</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labels</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sizes=</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df</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['hotel'].</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tolist</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sizes</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r>
            </a:tbl>
          </a:graphicData>
        </a:graphic>
      </p:graphicFrame>
    </p:spTree>
    <p:extLst>
      <p:ext uri="{BB962C8B-B14F-4D97-AF65-F5344CB8AC3E}">
        <p14:creationId xmlns:p14="http://schemas.microsoft.com/office/powerpoint/2010/main" val="22124510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D0EFEA-837A-9B58-9D9F-6EE48F6FB215}"/>
              </a:ext>
            </a:extLst>
          </p:cNvPr>
          <p:cNvSpPr>
            <a:spLocks noGrp="1"/>
          </p:cNvSpPr>
          <p:nvPr>
            <p:ph type="title"/>
          </p:nvPr>
        </p:nvSpPr>
        <p:spPr>
          <a:xfrm>
            <a:off x="1141411" y="413823"/>
            <a:ext cx="9905998" cy="1478570"/>
          </a:xfrm>
        </p:spPr>
        <p:txBody>
          <a:bodyPr>
            <a:normAutofit/>
          </a:bodyPr>
          <a:lstStyle/>
          <a:p>
            <a:r>
              <a:rPr lang="en-US" sz="3200" dirty="0">
                <a:effectLst/>
                <a:ea typeface="Calibri" panose="020F0502020204030204" pitchFamily="34" charset="0"/>
                <a:cs typeface="Times New Roman" panose="02020603050405020304" pitchFamily="18" charset="0"/>
              </a:rPr>
              <a:t>Description</a:t>
            </a:r>
            <a:endParaRPr lang="aa-ET" sz="5400" dirty="0"/>
          </a:p>
        </p:txBody>
      </p:sp>
      <p:sp>
        <p:nvSpPr>
          <p:cNvPr id="3" name="Content Placeholder 2">
            <a:extLst>
              <a:ext uri="{FF2B5EF4-FFF2-40B4-BE49-F238E27FC236}">
                <a16:creationId xmlns="" xmlns:a16="http://schemas.microsoft.com/office/drawing/2014/main" id="{2C7A3EED-CB84-182D-10E4-18ECADF376E4}"/>
              </a:ext>
            </a:extLst>
          </p:cNvPr>
          <p:cNvSpPr>
            <a:spLocks noGrp="1"/>
          </p:cNvSpPr>
          <p:nvPr>
            <p:ph idx="1"/>
          </p:nvPr>
        </p:nvSpPr>
        <p:spPr>
          <a:xfrm>
            <a:off x="1141411" y="1834355"/>
            <a:ext cx="9905999" cy="3541714"/>
          </a:xfrm>
        </p:spPr>
        <p:txBody>
          <a:bodyPr/>
          <a:lstStyle/>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['hotel'].</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counts the occurrences of each unique hotel type in the 'hotel' column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index.tolist</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accesses the index of the resulting Series (which contains the unique hotel types) and converts it to a list.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pic>
        <p:nvPicPr>
          <p:cNvPr id="8" name="Picture 7">
            <a:extLst>
              <a:ext uri="{FF2B5EF4-FFF2-40B4-BE49-F238E27FC236}">
                <a16:creationId xmlns="" xmlns:a16="http://schemas.microsoft.com/office/drawing/2014/main" id="{9B01494B-241D-54F1-2258-88C6F7844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99" y="3429000"/>
            <a:ext cx="5682230" cy="352425"/>
          </a:xfrm>
          <a:prstGeom prst="rect">
            <a:avLst/>
          </a:prstGeom>
        </p:spPr>
      </p:pic>
      <p:pic>
        <p:nvPicPr>
          <p:cNvPr id="9" name="Picture 8">
            <a:extLst>
              <a:ext uri="{FF2B5EF4-FFF2-40B4-BE49-F238E27FC236}">
                <a16:creationId xmlns="" xmlns:a16="http://schemas.microsoft.com/office/drawing/2014/main" id="{F56EC887-BD15-ABAE-D117-EA98EBF06AC1}"/>
              </a:ext>
            </a:extLst>
          </p:cNvPr>
          <p:cNvPicPr>
            <a:picLocks noChangeAspect="1"/>
          </p:cNvPicPr>
          <p:nvPr/>
        </p:nvPicPr>
        <p:blipFill>
          <a:blip r:embed="rId3"/>
          <a:stretch>
            <a:fillRect/>
          </a:stretch>
        </p:blipFill>
        <p:spPr>
          <a:xfrm>
            <a:off x="1758388" y="3915496"/>
            <a:ext cx="3315420" cy="1671462"/>
          </a:xfrm>
          <a:prstGeom prst="rect">
            <a:avLst/>
          </a:prstGeom>
        </p:spPr>
      </p:pic>
      <p:pic>
        <p:nvPicPr>
          <p:cNvPr id="10" name="Picture 9">
            <a:extLst>
              <a:ext uri="{FF2B5EF4-FFF2-40B4-BE49-F238E27FC236}">
                <a16:creationId xmlns="" xmlns:a16="http://schemas.microsoft.com/office/drawing/2014/main" id="{CC2DFB34-1282-186D-A066-DB2400088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6081" y="3429000"/>
            <a:ext cx="4019638" cy="357516"/>
          </a:xfrm>
          <a:prstGeom prst="rect">
            <a:avLst/>
          </a:prstGeom>
        </p:spPr>
      </p:pic>
      <p:pic>
        <p:nvPicPr>
          <p:cNvPr id="11" name="Picture 10">
            <a:extLst>
              <a:ext uri="{FF2B5EF4-FFF2-40B4-BE49-F238E27FC236}">
                <a16:creationId xmlns="" xmlns:a16="http://schemas.microsoft.com/office/drawing/2014/main" id="{1B0F8068-264C-70B1-E8E7-97C6A1958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930" y="3915496"/>
            <a:ext cx="3383941" cy="1671462"/>
          </a:xfrm>
          <a:prstGeom prst="rect">
            <a:avLst/>
          </a:prstGeom>
        </p:spPr>
      </p:pic>
    </p:spTree>
    <p:extLst>
      <p:ext uri="{BB962C8B-B14F-4D97-AF65-F5344CB8AC3E}">
        <p14:creationId xmlns:p14="http://schemas.microsoft.com/office/powerpoint/2010/main" val="736940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8D0892-3680-D452-67D4-243CBC39BFCE}"/>
              </a:ext>
            </a:extLst>
          </p:cNvPr>
          <p:cNvSpPr>
            <a:spLocks noGrp="1"/>
          </p:cNvSpPr>
          <p:nvPr>
            <p:ph type="title"/>
          </p:nvPr>
        </p:nvSpPr>
        <p:spPr/>
        <p:txBody>
          <a:bodyPr/>
          <a:lstStyle/>
          <a:p>
            <a:r>
              <a:rPr lang="aa-ET" dirty="0"/>
              <a:t>Introduction</a:t>
            </a:r>
          </a:p>
        </p:txBody>
      </p:sp>
      <p:sp>
        <p:nvSpPr>
          <p:cNvPr id="3" name="Content Placeholder 2">
            <a:extLst>
              <a:ext uri="{FF2B5EF4-FFF2-40B4-BE49-F238E27FC236}">
                <a16:creationId xmlns="" xmlns:a16="http://schemas.microsoft.com/office/drawing/2014/main" id="{E63F1DBD-6813-F95C-8804-70AE7A747002}"/>
              </a:ext>
            </a:extLst>
          </p:cNvPr>
          <p:cNvSpPr>
            <a:spLocks noGrp="1"/>
          </p:cNvSpPr>
          <p:nvPr>
            <p:ph idx="1"/>
          </p:nvPr>
        </p:nvSpPr>
        <p:spPr>
          <a:xfrm>
            <a:off x="1141412" y="2097088"/>
            <a:ext cx="9905999" cy="3541714"/>
          </a:xfrm>
        </p:spPr>
        <p:txBody>
          <a:bodyPr>
            <a:normAutofit/>
          </a:bodyPr>
          <a:lstStyle/>
          <a:p>
            <a:r>
              <a:rPr lang="en-US" dirty="0"/>
              <a:t>The hotel booking demand dataset is a valuable resource for understanding the factors that influence hotel bookings. I</a:t>
            </a:r>
            <a:r>
              <a:rPr lang="en-US" dirty="0" smtClean="0"/>
              <a:t>nformation including such as </a:t>
            </a:r>
            <a:r>
              <a:rPr lang="en-US" dirty="0"/>
              <a:t>the date of the </a:t>
            </a:r>
            <a:r>
              <a:rPr lang="en-US" dirty="0" smtClean="0"/>
              <a:t>booking, guests that are staying in the hotels and the </a:t>
            </a:r>
            <a:r>
              <a:rPr lang="en-US" dirty="0"/>
              <a:t>length of </a:t>
            </a:r>
            <a:r>
              <a:rPr lang="en-US" dirty="0" smtClean="0"/>
              <a:t>stay are some parts of the dataset.</a:t>
            </a:r>
          </a:p>
          <a:p>
            <a:r>
              <a:rPr lang="en-US" dirty="0"/>
              <a:t>Data cleaning is an important step in preparing the hotel booking demand dataset for analysis. This process involves identifying and correcting any errors or inconsistencies in </a:t>
            </a:r>
            <a:r>
              <a:rPr lang="en-US"/>
              <a:t>the </a:t>
            </a:r>
            <a:r>
              <a:rPr lang="en-US" smtClean="0"/>
              <a:t>data</a:t>
            </a:r>
            <a:endParaRPr lang="aa-ET" dirty="0"/>
          </a:p>
        </p:txBody>
      </p:sp>
    </p:spTree>
    <p:extLst>
      <p:ext uri="{BB962C8B-B14F-4D97-AF65-F5344CB8AC3E}">
        <p14:creationId xmlns:p14="http://schemas.microsoft.com/office/powerpoint/2010/main" val="2807853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10868E-5B5D-14AF-5468-F840E6CA16C8}"/>
              </a:ext>
            </a:extLst>
          </p:cNvPr>
          <p:cNvSpPr>
            <a:spLocks noGrp="1"/>
          </p:cNvSpPr>
          <p:nvPr>
            <p:ph type="title"/>
          </p:nvPr>
        </p:nvSpPr>
        <p:spPr/>
        <p:txBody>
          <a:bodyPr>
            <a:normAutofit/>
          </a:bodyPr>
          <a:lstStyle/>
          <a:p>
            <a:r>
              <a:rPr lang="en-US" sz="3200" b="1" dirty="0">
                <a:effectLst/>
                <a:ea typeface="Times New Roman" panose="02020603050405020304" pitchFamily="18" charset="0"/>
              </a:rPr>
              <a:t>Making a pie chart of which type of hotel has more booking</a:t>
            </a:r>
            <a:endParaRPr lang="aa-ET" sz="5400" dirty="0"/>
          </a:p>
        </p:txBody>
      </p:sp>
      <p:sp>
        <p:nvSpPr>
          <p:cNvPr id="3" name="Content Placeholder 2">
            <a:extLst>
              <a:ext uri="{FF2B5EF4-FFF2-40B4-BE49-F238E27FC236}">
                <a16:creationId xmlns="" xmlns:a16="http://schemas.microsoft.com/office/drawing/2014/main" id="{F327F34C-40DD-D241-609D-5D6077D8C05B}"/>
              </a:ext>
            </a:extLst>
          </p:cNvPr>
          <p:cNvSpPr>
            <a:spLocks noGrp="1"/>
          </p:cNvSpPr>
          <p:nvPr>
            <p:ph idx="1"/>
          </p:nvPr>
        </p:nvSpPr>
        <p:spPr>
          <a:xfrm>
            <a:off x="1390794" y="2515494"/>
            <a:ext cx="9905999" cy="3541714"/>
          </a:xfrm>
        </p:spPr>
        <p:txBody>
          <a:bodyPr>
            <a:normAutofit/>
          </a:bodyPr>
          <a:lstStyle/>
          <a:p>
            <a:pPr marL="0" indent="0">
              <a:buNone/>
            </a:pPr>
            <a:r>
              <a:rPr lang="en-GB" b="1" dirty="0" smtClean="0"/>
              <a:t>CODE:</a:t>
            </a:r>
          </a:p>
          <a:p>
            <a:pPr marL="0" indent="0">
              <a:buNone/>
            </a:pPr>
            <a:endParaRPr lang="en-GB" b="1" dirty="0" smtClean="0"/>
          </a:p>
          <a:p>
            <a:pPr marL="0" indent="0">
              <a:buNone/>
            </a:pPr>
            <a:endParaRPr lang="en-GB" dirty="0"/>
          </a:p>
          <a:p>
            <a:endParaRPr lang="aa-ET" dirty="0"/>
          </a:p>
        </p:txBody>
      </p:sp>
      <p:graphicFrame>
        <p:nvGraphicFramePr>
          <p:cNvPr id="4" name="Table 3"/>
          <p:cNvGraphicFramePr>
            <a:graphicFrameLocks noGrp="1"/>
          </p:cNvGraphicFramePr>
          <p:nvPr>
            <p:extLst>
              <p:ext uri="{D42A27DB-BD31-4B8C-83A1-F6EECF244321}">
                <p14:modId xmlns:p14="http://schemas.microsoft.com/office/powerpoint/2010/main" val="2043799977"/>
              </p:ext>
            </p:extLst>
          </p:nvPr>
        </p:nvGraphicFramePr>
        <p:xfrm>
          <a:off x="1466734" y="2997353"/>
          <a:ext cx="8128000" cy="2286000"/>
        </p:xfrm>
        <a:graphic>
          <a:graphicData uri="http://schemas.openxmlformats.org/drawingml/2006/table">
            <a:tbl>
              <a:tblPr firstRow="1" bandRow="1">
                <a:tableStyleId>{5C22544A-7EE6-4342-B048-85BDC9FD1C3A}</a:tableStyleId>
              </a:tblPr>
              <a:tblGrid>
                <a:gridCol w="8128000"/>
              </a:tblGrid>
              <a:tr h="370840">
                <a:tc>
                  <a:txBody>
                    <a:bodyPr/>
                    <a:lstStyle/>
                    <a:p>
                      <a:r>
                        <a:rPr lang="en-GB" dirty="0" err="1" smtClean="0"/>
                        <a:t>colors</a:t>
                      </a:r>
                      <a:r>
                        <a:rPr lang="en-GB" dirty="0" smtClean="0"/>
                        <a:t>=['</a:t>
                      </a:r>
                      <a:r>
                        <a:rPr lang="en-GB" dirty="0" err="1" smtClean="0"/>
                        <a:t>yellowgreen</a:t>
                      </a:r>
                      <a:r>
                        <a:rPr lang="en-GB" dirty="0" smtClean="0"/>
                        <a:t>','</a:t>
                      </a:r>
                      <a:r>
                        <a:rPr lang="en-GB" dirty="0" err="1" smtClean="0"/>
                        <a:t>lightcoral</a:t>
                      </a:r>
                      <a:r>
                        <a:rPr lang="en-GB" dirty="0" smtClean="0"/>
                        <a:t>']</a:t>
                      </a:r>
                    </a:p>
                    <a:p>
                      <a:r>
                        <a:rPr lang="en-GB" dirty="0" err="1" smtClean="0"/>
                        <a:t>colors</a:t>
                      </a:r>
                      <a:endParaRPr lang="en-GB" dirty="0" smtClean="0"/>
                    </a:p>
                    <a:p>
                      <a:r>
                        <a:rPr lang="en-GB" dirty="0" smtClean="0"/>
                        <a:t>explode=(0,0.1)</a:t>
                      </a:r>
                    </a:p>
                    <a:p>
                      <a:r>
                        <a:rPr lang="en-GB" dirty="0" smtClean="0"/>
                        <a:t>explode</a:t>
                      </a:r>
                    </a:p>
                    <a:p>
                      <a:r>
                        <a:rPr lang="en-GB" dirty="0" err="1" smtClean="0"/>
                        <a:t>plt.pie</a:t>
                      </a:r>
                      <a:r>
                        <a:rPr lang="en-GB" dirty="0" smtClean="0"/>
                        <a:t>(</a:t>
                      </a:r>
                      <a:r>
                        <a:rPr lang="en-GB" dirty="0" err="1" smtClean="0"/>
                        <a:t>sizes,labels</a:t>
                      </a:r>
                      <a:r>
                        <a:rPr lang="en-GB" dirty="0" smtClean="0"/>
                        <a:t>=</a:t>
                      </a:r>
                      <a:r>
                        <a:rPr lang="en-GB" dirty="0" err="1" smtClean="0"/>
                        <a:t>labels,colors</a:t>
                      </a:r>
                      <a:r>
                        <a:rPr lang="en-GB" dirty="0" smtClean="0"/>
                        <a:t>=</a:t>
                      </a:r>
                      <a:r>
                        <a:rPr lang="en-GB" dirty="0" err="1" smtClean="0"/>
                        <a:t>colors,autopct</a:t>
                      </a:r>
                      <a:r>
                        <a:rPr lang="en-GB" dirty="0" smtClean="0"/>
                        <a:t>="%1.1f%%",explode=</a:t>
                      </a:r>
                      <a:r>
                        <a:rPr lang="en-GB" dirty="0" err="1" smtClean="0"/>
                        <a:t>explode,startangle</a:t>
                      </a:r>
                      <a:r>
                        <a:rPr lang="en-GB" dirty="0" smtClean="0"/>
                        <a:t>=90,textprops={'</a:t>
                      </a:r>
                      <a:r>
                        <a:rPr lang="en-GB" dirty="0" err="1" smtClean="0"/>
                        <a:t>fontsize</a:t>
                      </a:r>
                      <a:r>
                        <a:rPr lang="en-GB" dirty="0" smtClean="0"/>
                        <a:t>': 14})</a:t>
                      </a:r>
                    </a:p>
                    <a:p>
                      <a:r>
                        <a:rPr lang="en-GB" dirty="0" err="1" smtClean="0"/>
                        <a:t>plt.show</a:t>
                      </a:r>
                      <a:r>
                        <a:rPr lang="en-GB" dirty="0" smtClean="0"/>
                        <a:t>()</a:t>
                      </a:r>
                    </a:p>
                    <a:p>
                      <a:endParaRPr lang="en-US" dirty="0"/>
                    </a:p>
                  </a:txBody>
                  <a:tcPr/>
                </a:tc>
              </a:tr>
            </a:tbl>
          </a:graphicData>
        </a:graphic>
      </p:graphicFrame>
    </p:spTree>
    <p:extLst>
      <p:ext uri="{BB962C8B-B14F-4D97-AF65-F5344CB8AC3E}">
        <p14:creationId xmlns:p14="http://schemas.microsoft.com/office/powerpoint/2010/main" val="2528108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EFC9A1-83EC-26E3-1EFA-8BD82C1796F3}"/>
              </a:ext>
            </a:extLst>
          </p:cNvPr>
          <p:cNvSpPr>
            <a:spLocks noGrp="1"/>
          </p:cNvSpPr>
          <p:nvPr>
            <p:ph type="title"/>
          </p:nvPr>
        </p:nvSpPr>
        <p:spPr/>
        <p:txBody>
          <a:bodyPr>
            <a:normAutofit/>
          </a:bodyPr>
          <a:lstStyle/>
          <a:p>
            <a:r>
              <a:rPr lang="en-US" sz="3200" dirty="0">
                <a:effectLst/>
                <a:ea typeface="Calibri" panose="020F0502020204030204" pitchFamily="34" charset="0"/>
                <a:cs typeface="Times New Roman" panose="02020603050405020304" pitchFamily="18" charset="0"/>
              </a:rPr>
              <a:t>Description:</a:t>
            </a:r>
            <a:endParaRPr lang="aa-ET" sz="5400" dirty="0"/>
          </a:p>
        </p:txBody>
      </p:sp>
      <p:sp>
        <p:nvSpPr>
          <p:cNvPr id="3" name="Content Placeholder 2">
            <a:extLst>
              <a:ext uri="{FF2B5EF4-FFF2-40B4-BE49-F238E27FC236}">
                <a16:creationId xmlns="" xmlns:a16="http://schemas.microsoft.com/office/drawing/2014/main" id="{D84B87FD-7AA0-EAA1-E5A1-F6ECB2189907}"/>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By executing this code, you will see a pie chart with two sections representing the different hotel types. The first section will have the color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yellowgreen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second section will have the color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lightcoral</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pic>
        <p:nvPicPr>
          <p:cNvPr id="4" name="Picture 3">
            <a:extLst>
              <a:ext uri="{FF2B5EF4-FFF2-40B4-BE49-F238E27FC236}">
                <a16:creationId xmlns="" xmlns:a16="http://schemas.microsoft.com/office/drawing/2014/main" id="{C22F685C-7E5D-9645-55EA-4C9B48610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624" y="3059003"/>
            <a:ext cx="4488751" cy="3180479"/>
          </a:xfrm>
          <a:prstGeom prst="rect">
            <a:avLst/>
          </a:prstGeom>
        </p:spPr>
      </p:pic>
    </p:spTree>
    <p:extLst>
      <p:ext uri="{BB962C8B-B14F-4D97-AF65-F5344CB8AC3E}">
        <p14:creationId xmlns:p14="http://schemas.microsoft.com/office/powerpoint/2010/main" val="68211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FBDF29-72AF-E55B-85F5-BEEA850D307E}"/>
              </a:ext>
            </a:extLst>
          </p:cNvPr>
          <p:cNvSpPr>
            <a:spLocks noGrp="1"/>
          </p:cNvSpPr>
          <p:nvPr>
            <p:ph type="title"/>
          </p:nvPr>
        </p:nvSpPr>
        <p:spPr/>
        <p:txBody>
          <a:bodyPr>
            <a:normAutofit/>
          </a:bodyPr>
          <a:lstStyle/>
          <a:p>
            <a:r>
              <a:rPr lang="en-US" sz="3200" b="1" dirty="0">
                <a:effectLst/>
                <a:ea typeface="Calibri" panose="020F0502020204030204" pitchFamily="34" charset="0"/>
                <a:cs typeface="Times New Roman" panose="02020603050405020304" pitchFamily="18" charset="0"/>
              </a:rPr>
              <a:t>Which month has the highest number of arrivals</a:t>
            </a:r>
            <a:endParaRPr lang="aa-ET" sz="5400" dirty="0"/>
          </a:p>
        </p:txBody>
      </p:sp>
      <p:sp>
        <p:nvSpPr>
          <p:cNvPr id="3" name="Content Placeholder 2">
            <a:extLst>
              <a:ext uri="{FF2B5EF4-FFF2-40B4-BE49-F238E27FC236}">
                <a16:creationId xmlns="" xmlns:a16="http://schemas.microsoft.com/office/drawing/2014/main" id="{B5C96F18-2A10-5F01-C6DF-C0D10A8C8F74}"/>
              </a:ext>
            </a:extLst>
          </p:cNvPr>
          <p:cNvSpPr>
            <a:spLocks noGrp="1"/>
          </p:cNvSpPr>
          <p:nvPr>
            <p:ph idx="1"/>
          </p:nvPr>
        </p:nvSpPr>
        <p:spPr>
          <a:xfrm>
            <a:off x="1473921" y="2698374"/>
            <a:ext cx="9905999" cy="3541714"/>
          </a:xfrm>
        </p:spPr>
        <p:txBody>
          <a:bodyPr>
            <a:normAutofit/>
          </a:bodyPr>
          <a:lstStyle/>
          <a:p>
            <a:pPr marL="0" indent="0">
              <a:buNone/>
            </a:pPr>
            <a:r>
              <a:rPr lang="en-GB" b="1" dirty="0" smtClean="0"/>
              <a:t>CODE:</a:t>
            </a:r>
          </a:p>
          <a:p>
            <a:pPr marL="0" indent="0">
              <a:buNone/>
            </a:pPr>
            <a:endParaRPr lang="en-GB" b="1" dirty="0" smtClean="0"/>
          </a:p>
          <a:p>
            <a:pPr marL="0" indent="0">
              <a:buNone/>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798200112"/>
              </p:ext>
            </p:extLst>
          </p:nvPr>
        </p:nvGraphicFramePr>
        <p:xfrm>
          <a:off x="1641302" y="3221797"/>
          <a:ext cx="8128000" cy="2286000"/>
        </p:xfrm>
        <a:graphic>
          <a:graphicData uri="http://schemas.openxmlformats.org/drawingml/2006/table">
            <a:tbl>
              <a:tblPr firstRow="1" bandRow="1">
                <a:tableStyleId>{5C22544A-7EE6-4342-B048-85BDC9FD1C3A}</a:tableStyleId>
              </a:tblPr>
              <a:tblGrid>
                <a:gridCol w="8128000"/>
              </a:tblGrid>
              <a:tr h="370840">
                <a:tc>
                  <a:txBody>
                    <a:bodyPr/>
                    <a:lstStyle/>
                    <a:p>
                      <a:r>
                        <a:rPr lang="en-GB" dirty="0" err="1" smtClean="0"/>
                        <a:t>confirmed_booking</a:t>
                      </a:r>
                      <a:r>
                        <a:rPr lang="en-GB" dirty="0" smtClean="0"/>
                        <a:t>=</a:t>
                      </a:r>
                      <a:r>
                        <a:rPr lang="en-GB" dirty="0" err="1" smtClean="0"/>
                        <a:t>df.loc</a:t>
                      </a:r>
                      <a:r>
                        <a:rPr lang="en-GB" dirty="0" smtClean="0"/>
                        <a:t>[</a:t>
                      </a:r>
                      <a:r>
                        <a:rPr lang="en-GB" dirty="0" err="1" smtClean="0"/>
                        <a:t>df.is_canceled</a:t>
                      </a:r>
                      <a:r>
                        <a:rPr lang="en-GB" dirty="0" smtClean="0"/>
                        <a:t>==0]</a:t>
                      </a:r>
                    </a:p>
                    <a:p>
                      <a:r>
                        <a:rPr lang="en-GB" dirty="0" err="1" smtClean="0"/>
                        <a:t>confirmed_booking.head</a:t>
                      </a:r>
                      <a:r>
                        <a:rPr lang="en-GB" dirty="0" smtClean="0"/>
                        <a:t>()</a:t>
                      </a:r>
                    </a:p>
                    <a:p>
                      <a:r>
                        <a:rPr lang="en-GB" dirty="0" err="1" smtClean="0"/>
                        <a:t>confirmed_booking.reset_index</a:t>
                      </a:r>
                      <a:r>
                        <a:rPr lang="en-GB" dirty="0" smtClean="0"/>
                        <a:t>(drop=</a:t>
                      </a:r>
                      <a:r>
                        <a:rPr lang="en-GB" dirty="0" err="1" smtClean="0"/>
                        <a:t>True,inplace</a:t>
                      </a:r>
                      <a:r>
                        <a:rPr lang="en-GB" dirty="0" smtClean="0"/>
                        <a:t>=True)</a:t>
                      </a:r>
                    </a:p>
                    <a:p>
                      <a:r>
                        <a:rPr lang="en-GB" dirty="0" err="1" smtClean="0"/>
                        <a:t>confirmed_booking.head</a:t>
                      </a:r>
                      <a:r>
                        <a:rPr lang="en-GB" dirty="0" smtClean="0"/>
                        <a:t>()</a:t>
                      </a:r>
                    </a:p>
                    <a:p>
                      <a:r>
                        <a:rPr lang="en-GB" dirty="0" err="1" smtClean="0"/>
                        <a:t>people_arrival_count_df</a:t>
                      </a:r>
                      <a:r>
                        <a:rPr lang="en-GB" dirty="0" smtClean="0"/>
                        <a:t>=</a:t>
                      </a:r>
                      <a:r>
                        <a:rPr lang="en-GB" dirty="0" err="1" smtClean="0"/>
                        <a:t>pd.DataFrame</a:t>
                      </a:r>
                      <a:r>
                        <a:rPr lang="en-GB" dirty="0" smtClean="0"/>
                        <a:t>(</a:t>
                      </a:r>
                      <a:r>
                        <a:rPr lang="en-GB" dirty="0" err="1" smtClean="0"/>
                        <a:t>confirmed_booking</a:t>
                      </a:r>
                      <a:r>
                        <a:rPr lang="en-GB" dirty="0" smtClean="0"/>
                        <a:t>['</a:t>
                      </a:r>
                      <a:r>
                        <a:rPr lang="en-GB" dirty="0" err="1" smtClean="0"/>
                        <a:t>arrival_date_month</a:t>
                      </a:r>
                      <a:r>
                        <a:rPr lang="en-GB" dirty="0" smtClean="0"/>
                        <a:t>'].</a:t>
                      </a:r>
                      <a:r>
                        <a:rPr lang="en-GB" dirty="0" err="1" smtClean="0"/>
                        <a:t>value_counts</a:t>
                      </a:r>
                      <a:r>
                        <a:rPr lang="en-GB" dirty="0" smtClean="0"/>
                        <a:t>())</a:t>
                      </a:r>
                    </a:p>
                    <a:p>
                      <a:r>
                        <a:rPr lang="en-GB" dirty="0" err="1" smtClean="0"/>
                        <a:t>people_arrival_count_df.head</a:t>
                      </a:r>
                      <a:r>
                        <a:rPr lang="en-GB" dirty="0" smtClean="0"/>
                        <a:t>()</a:t>
                      </a:r>
                      <a:endParaRPr lang="aa-ET" dirty="0" smtClean="0"/>
                    </a:p>
                    <a:p>
                      <a:endParaRPr lang="en-US" dirty="0"/>
                    </a:p>
                  </a:txBody>
                  <a:tcPr/>
                </a:tc>
              </a:tr>
            </a:tbl>
          </a:graphicData>
        </a:graphic>
      </p:graphicFrame>
    </p:spTree>
    <p:extLst>
      <p:ext uri="{BB962C8B-B14F-4D97-AF65-F5344CB8AC3E}">
        <p14:creationId xmlns:p14="http://schemas.microsoft.com/office/powerpoint/2010/main" val="3144380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66A1D7-A1AB-EC1C-6464-3E31A91AB2C4}"/>
              </a:ext>
            </a:extLst>
          </p:cNvPr>
          <p:cNvSpPr>
            <a:spLocks noGrp="1"/>
          </p:cNvSpPr>
          <p:nvPr>
            <p:ph type="title"/>
          </p:nvPr>
        </p:nvSpPr>
        <p:spPr>
          <a:xfrm>
            <a:off x="1141413" y="-364607"/>
            <a:ext cx="9905998" cy="1478570"/>
          </a:xfrm>
        </p:spPr>
        <p:txBody>
          <a:bodyPr/>
          <a:lstStyle/>
          <a:p>
            <a:r>
              <a:rPr lang="en-US" sz="3200" b="1" i="1" u="sng" dirty="0">
                <a:effectLst/>
                <a:ea typeface="Calibri" panose="020F0502020204030204" pitchFamily="34" charset="0"/>
                <a:cs typeface="Times New Roman" panose="02020603050405020304" pitchFamily="18" charset="0"/>
              </a:rPr>
              <a:t>Description</a:t>
            </a:r>
            <a:r>
              <a:rPr lang="en-US" sz="1800" b="1" i="1" u="sng" dirty="0">
                <a:effectLst/>
                <a:latin typeface="Calibri" panose="020F0502020204030204" pitchFamily="34" charset="0"/>
                <a:ea typeface="Calibri" panose="020F0502020204030204" pitchFamily="34" charset="0"/>
                <a:cs typeface="Times New Roman" panose="02020603050405020304" pitchFamily="18" charset="0"/>
              </a:rPr>
              <a:t>:</a:t>
            </a:r>
            <a:endParaRPr lang="aa-ET" dirty="0"/>
          </a:p>
        </p:txBody>
      </p:sp>
      <p:sp>
        <p:nvSpPr>
          <p:cNvPr id="3" name="Content Placeholder 2">
            <a:extLst>
              <a:ext uri="{FF2B5EF4-FFF2-40B4-BE49-F238E27FC236}">
                <a16:creationId xmlns="" xmlns:a16="http://schemas.microsoft.com/office/drawing/2014/main" id="{FC61CCA3-06DC-956E-9045-F16BFC491910}"/>
              </a:ext>
            </a:extLst>
          </p:cNvPr>
          <p:cNvSpPr>
            <a:spLocks noGrp="1"/>
          </p:cNvSpPr>
          <p:nvPr>
            <p:ph idx="1"/>
          </p:nvPr>
        </p:nvSpPr>
        <p:spPr>
          <a:xfrm>
            <a:off x="1141412" y="729224"/>
            <a:ext cx="9905999" cy="3541714"/>
          </a:xfrm>
        </p:spPr>
        <p:txBody>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df.loc</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df.is_canceled</a:t>
            </a:r>
            <a:r>
              <a:rPr lang="en-US" sz="1800" dirty="0">
                <a:effectLst/>
                <a:latin typeface="Calibri" panose="020F0502020204030204" pitchFamily="34" charset="0"/>
                <a:ea typeface="Calibri" panose="020F0502020204030204" pitchFamily="34" charset="0"/>
                <a:cs typeface="Times New Roman" panose="02020603050405020304" pitchFamily="18" charset="0"/>
              </a:rPr>
              <a:t> == 0]: This line filters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include only the rows where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is_canceled</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 has a value of 0, indicating confirmed bookings. The resulting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assigned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people_arrival_count_df</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pd.DataFrame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arrival_date_month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line creates a new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called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people_arrival_count_df</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counts the occurrences of each unique value in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arrival_date_month</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resulting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contains the count of people arriving each month.</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By executing this code, you will obtain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includes only the confirmed bookings, and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people_arrival_count_df</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contains the count of people arriving each month based on the confirmed bookings.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pic>
        <p:nvPicPr>
          <p:cNvPr id="4" name="Picture 3">
            <a:extLst>
              <a:ext uri="{FF2B5EF4-FFF2-40B4-BE49-F238E27FC236}">
                <a16:creationId xmlns="" xmlns:a16="http://schemas.microsoft.com/office/drawing/2014/main" id="{63FDF2A3-BFD7-1FFF-2A75-6477A122107D}"/>
              </a:ext>
            </a:extLst>
          </p:cNvPr>
          <p:cNvPicPr>
            <a:picLocks noChangeAspect="1"/>
          </p:cNvPicPr>
          <p:nvPr/>
        </p:nvPicPr>
        <p:blipFill>
          <a:blip r:embed="rId2"/>
          <a:stretch>
            <a:fillRect/>
          </a:stretch>
        </p:blipFill>
        <p:spPr>
          <a:xfrm>
            <a:off x="1543049" y="4108739"/>
            <a:ext cx="2429861" cy="2696362"/>
          </a:xfrm>
          <a:prstGeom prst="rect">
            <a:avLst/>
          </a:prstGeom>
        </p:spPr>
      </p:pic>
      <p:pic>
        <p:nvPicPr>
          <p:cNvPr id="5" name="Picture 4">
            <a:extLst>
              <a:ext uri="{FF2B5EF4-FFF2-40B4-BE49-F238E27FC236}">
                <a16:creationId xmlns="" xmlns:a16="http://schemas.microsoft.com/office/drawing/2014/main" id="{0394F6C9-6A24-8AB1-C33A-416F5F17CE1A}"/>
              </a:ext>
            </a:extLst>
          </p:cNvPr>
          <p:cNvPicPr>
            <a:picLocks noChangeAspect="1"/>
          </p:cNvPicPr>
          <p:nvPr/>
        </p:nvPicPr>
        <p:blipFill>
          <a:blip r:embed="rId3"/>
          <a:stretch>
            <a:fillRect/>
          </a:stretch>
        </p:blipFill>
        <p:spPr>
          <a:xfrm>
            <a:off x="6292738" y="4104639"/>
            <a:ext cx="5687060" cy="323850"/>
          </a:xfrm>
          <a:prstGeom prst="rect">
            <a:avLst/>
          </a:prstGeom>
        </p:spPr>
      </p:pic>
      <p:pic>
        <p:nvPicPr>
          <p:cNvPr id="6" name="Picture 5">
            <a:extLst>
              <a:ext uri="{FF2B5EF4-FFF2-40B4-BE49-F238E27FC236}">
                <a16:creationId xmlns="" xmlns:a16="http://schemas.microsoft.com/office/drawing/2014/main" id="{5F396885-6F8A-50F4-4FFA-21C1BB450709}"/>
              </a:ext>
            </a:extLst>
          </p:cNvPr>
          <p:cNvPicPr>
            <a:picLocks noChangeAspect="1"/>
          </p:cNvPicPr>
          <p:nvPr/>
        </p:nvPicPr>
        <p:blipFill>
          <a:blip r:embed="rId4"/>
          <a:stretch>
            <a:fillRect/>
          </a:stretch>
        </p:blipFill>
        <p:spPr>
          <a:xfrm>
            <a:off x="4374547" y="4104639"/>
            <a:ext cx="1816046" cy="2732772"/>
          </a:xfrm>
          <a:prstGeom prst="rect">
            <a:avLst/>
          </a:prstGeom>
        </p:spPr>
      </p:pic>
    </p:spTree>
    <p:extLst>
      <p:ext uri="{BB962C8B-B14F-4D97-AF65-F5344CB8AC3E}">
        <p14:creationId xmlns:p14="http://schemas.microsoft.com/office/powerpoint/2010/main" val="3548042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BA823E-3D61-02E8-47D9-A797769FFAAD}"/>
              </a:ext>
            </a:extLst>
          </p:cNvPr>
          <p:cNvSpPr>
            <a:spLocks noGrp="1"/>
          </p:cNvSpPr>
          <p:nvPr>
            <p:ph type="title"/>
          </p:nvPr>
        </p:nvSpPr>
        <p:spPr/>
        <p:txBody>
          <a:bodyPr>
            <a:normAutofit/>
          </a:bodyPr>
          <a:lstStyle/>
          <a:p>
            <a:r>
              <a:rPr lang="en-US" sz="3200" b="1" dirty="0">
                <a:effectLst/>
                <a:ea typeface="Times New Roman" panose="02020603050405020304" pitchFamily="18" charset="0"/>
              </a:rPr>
              <a:t>Percentage In Which month has the highest number of arrivals</a:t>
            </a:r>
            <a:endParaRPr lang="aa-ET" sz="5400" dirty="0"/>
          </a:p>
        </p:txBody>
      </p:sp>
      <p:sp>
        <p:nvSpPr>
          <p:cNvPr id="3" name="Content Placeholder 2">
            <a:extLst>
              <a:ext uri="{FF2B5EF4-FFF2-40B4-BE49-F238E27FC236}">
                <a16:creationId xmlns="" xmlns:a16="http://schemas.microsoft.com/office/drawing/2014/main" id="{83ECAA1A-4F8D-3DD2-D4CC-B2AAFEE93097}"/>
              </a:ext>
            </a:extLst>
          </p:cNvPr>
          <p:cNvSpPr>
            <a:spLocks noGrp="1"/>
          </p:cNvSpPr>
          <p:nvPr>
            <p:ph idx="1"/>
          </p:nvPr>
        </p:nvSpPr>
        <p:spPr>
          <a:xfrm>
            <a:off x="451456" y="2631872"/>
            <a:ext cx="5059691" cy="3541714"/>
          </a:xfrm>
        </p:spPr>
        <p:txBody>
          <a:bodyPr/>
          <a:lstStyle/>
          <a:p>
            <a:pPr marL="0" indent="0">
              <a:buNone/>
            </a:pPr>
            <a:r>
              <a:rPr lang="en-GB" b="1" dirty="0" smtClean="0"/>
              <a:t>CODE:</a:t>
            </a:r>
          </a:p>
          <a:p>
            <a:pPr marL="0" indent="0">
              <a:buNone/>
            </a:pPr>
            <a:endParaRPr lang="en-GB" dirty="0"/>
          </a:p>
        </p:txBody>
      </p:sp>
      <p:pic>
        <p:nvPicPr>
          <p:cNvPr id="4" name="Picture 3">
            <a:extLst>
              <a:ext uri="{FF2B5EF4-FFF2-40B4-BE49-F238E27FC236}">
                <a16:creationId xmlns="" xmlns:a16="http://schemas.microsoft.com/office/drawing/2014/main" id="{6F8C5ECB-EAE9-DA72-667B-399C45EC7C87}"/>
              </a:ext>
            </a:extLst>
          </p:cNvPr>
          <p:cNvPicPr>
            <a:picLocks noChangeAspect="1"/>
          </p:cNvPicPr>
          <p:nvPr/>
        </p:nvPicPr>
        <p:blipFill>
          <a:blip r:embed="rId2"/>
          <a:stretch>
            <a:fillRect/>
          </a:stretch>
        </p:blipFill>
        <p:spPr>
          <a:xfrm>
            <a:off x="7684304" y="1591480"/>
            <a:ext cx="3668110" cy="419972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744619624"/>
              </p:ext>
            </p:extLst>
          </p:nvPr>
        </p:nvGraphicFramePr>
        <p:xfrm>
          <a:off x="519085" y="3142700"/>
          <a:ext cx="7028872" cy="1097280"/>
        </p:xfrm>
        <a:graphic>
          <a:graphicData uri="http://schemas.openxmlformats.org/drawingml/2006/table">
            <a:tbl>
              <a:tblPr firstRow="1" bandRow="1">
                <a:tableStyleId>{5C22544A-7EE6-4342-B048-85BDC9FD1C3A}</a:tableStyleId>
              </a:tblPr>
              <a:tblGrid>
                <a:gridCol w="7028872"/>
              </a:tblGrid>
              <a:tr h="370840">
                <a:tc>
                  <a:txBody>
                    <a:bodyPr/>
                    <a:lstStyle/>
                    <a:p>
                      <a:r>
                        <a:rPr lang="en-GB" sz="1600" dirty="0" err="1" smtClean="0"/>
                        <a:t>people_arrival_count_df</a:t>
                      </a:r>
                      <a:r>
                        <a:rPr lang="en-GB" sz="1600" dirty="0" smtClean="0"/>
                        <a:t>['</a:t>
                      </a:r>
                      <a:r>
                        <a:rPr lang="en-GB" sz="1600" dirty="0" err="1" smtClean="0"/>
                        <a:t>booking_percentage</a:t>
                      </a:r>
                      <a:r>
                        <a:rPr lang="en-GB" sz="1600" dirty="0" smtClean="0"/>
                        <a:t>'] =</a:t>
                      </a:r>
                      <a:r>
                        <a:rPr lang="en-GB" sz="1600" dirty="0" err="1" smtClean="0"/>
                        <a:t>confirmed_booking</a:t>
                      </a:r>
                      <a:r>
                        <a:rPr lang="en-GB" sz="1600" dirty="0" smtClean="0"/>
                        <a:t>['</a:t>
                      </a:r>
                      <a:r>
                        <a:rPr lang="en-GB" sz="1600" dirty="0" err="1" smtClean="0"/>
                        <a:t>arrival_date_month</a:t>
                      </a:r>
                      <a:r>
                        <a:rPr lang="en-GB" sz="1600" dirty="0" smtClean="0"/>
                        <a:t>'].</a:t>
                      </a:r>
                      <a:r>
                        <a:rPr lang="en-GB" sz="1600" dirty="0" err="1" smtClean="0"/>
                        <a:t>value_counts</a:t>
                      </a:r>
                      <a:r>
                        <a:rPr lang="en-GB" sz="1600" dirty="0" smtClean="0"/>
                        <a:t>(normalize=True)*100</a:t>
                      </a:r>
                    </a:p>
                    <a:p>
                      <a:r>
                        <a:rPr lang="en-GB" sz="1600" dirty="0" err="1" smtClean="0"/>
                        <a:t>people_arrival_count_df</a:t>
                      </a:r>
                      <a:endParaRPr lang="aa-ET" sz="1600" dirty="0" smtClean="0"/>
                    </a:p>
                    <a:p>
                      <a:endParaRPr lang="en-US" dirty="0"/>
                    </a:p>
                  </a:txBody>
                  <a:tcPr/>
                </a:tc>
              </a:tr>
            </a:tbl>
          </a:graphicData>
        </a:graphic>
      </p:graphicFrame>
    </p:spTree>
    <p:extLst>
      <p:ext uri="{BB962C8B-B14F-4D97-AF65-F5344CB8AC3E}">
        <p14:creationId xmlns:p14="http://schemas.microsoft.com/office/powerpoint/2010/main" val="1702649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54DAE2-F2E4-581E-5958-1A1AEBDC1596}"/>
              </a:ext>
            </a:extLst>
          </p:cNvPr>
          <p:cNvSpPr>
            <a:spLocks noGrp="1"/>
          </p:cNvSpPr>
          <p:nvPr>
            <p:ph type="title"/>
          </p:nvPr>
        </p:nvSpPr>
        <p:spPr/>
        <p:txBody>
          <a:bodyPr>
            <a:normAutofit/>
          </a:bodyPr>
          <a:lstStyle/>
          <a:p>
            <a:r>
              <a:rPr lang="en-US" sz="3200" b="1" dirty="0">
                <a:effectLst/>
                <a:ea typeface="Times New Roman" panose="02020603050405020304" pitchFamily="18" charset="0"/>
              </a:rPr>
              <a:t>Plotting a graph representing the count of bookings for each month</a:t>
            </a:r>
            <a:endParaRPr lang="aa-ET" sz="5400" dirty="0"/>
          </a:p>
        </p:txBody>
      </p:sp>
      <p:sp>
        <p:nvSpPr>
          <p:cNvPr id="3" name="Content Placeholder 2">
            <a:extLst>
              <a:ext uri="{FF2B5EF4-FFF2-40B4-BE49-F238E27FC236}">
                <a16:creationId xmlns="" xmlns:a16="http://schemas.microsoft.com/office/drawing/2014/main" id="{70E49194-D4E0-A808-9348-0CA79B809A9D}"/>
              </a:ext>
            </a:extLst>
          </p:cNvPr>
          <p:cNvSpPr>
            <a:spLocks noGrp="1"/>
          </p:cNvSpPr>
          <p:nvPr>
            <p:ph idx="1"/>
          </p:nvPr>
        </p:nvSpPr>
        <p:spPr>
          <a:xfrm>
            <a:off x="627148" y="2482244"/>
            <a:ext cx="9905999" cy="3541714"/>
          </a:xfrm>
        </p:spPr>
        <p:txBody>
          <a:bodyPr/>
          <a:lstStyle/>
          <a:p>
            <a:endParaRPr lang="en-GB" dirty="0"/>
          </a:p>
          <a:p>
            <a:pPr marL="0" indent="0">
              <a:buNone/>
            </a:pPr>
            <a:r>
              <a:rPr lang="en-GB" b="1" dirty="0" smtClean="0"/>
              <a:t>CODE:</a:t>
            </a:r>
          </a:p>
          <a:p>
            <a:pPr marL="0" indent="0">
              <a:buNone/>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697612919"/>
              </p:ext>
            </p:extLst>
          </p:nvPr>
        </p:nvGraphicFramePr>
        <p:xfrm>
          <a:off x="627148" y="3554306"/>
          <a:ext cx="11393055" cy="883920"/>
        </p:xfrm>
        <a:graphic>
          <a:graphicData uri="http://schemas.openxmlformats.org/drawingml/2006/table">
            <a:tbl>
              <a:tblPr firstRow="1" bandRow="1">
                <a:tableStyleId>{5C22544A-7EE6-4342-B048-85BDC9FD1C3A}</a:tableStyleId>
              </a:tblPr>
              <a:tblGrid>
                <a:gridCol w="11393055"/>
              </a:tblGrid>
              <a:tr h="370840">
                <a:tc>
                  <a:txBody>
                    <a:bodyPr/>
                    <a:lstStyle/>
                    <a:p>
                      <a:r>
                        <a:rPr lang="en-GB" sz="1700" dirty="0" err="1" smtClean="0"/>
                        <a:t>confirmed_booking</a:t>
                      </a:r>
                      <a:r>
                        <a:rPr lang="en-GB" sz="1700" dirty="0" smtClean="0"/>
                        <a:t>['</a:t>
                      </a:r>
                      <a:r>
                        <a:rPr lang="en-GB" sz="1700" dirty="0" err="1" smtClean="0"/>
                        <a:t>arrival_date_month</a:t>
                      </a:r>
                      <a:r>
                        <a:rPr lang="en-GB" sz="1700" dirty="0" smtClean="0"/>
                        <a:t>'].</a:t>
                      </a:r>
                      <a:r>
                        <a:rPr lang="en-GB" sz="1700" dirty="0" err="1" smtClean="0"/>
                        <a:t>value_counts</a:t>
                      </a:r>
                      <a:r>
                        <a:rPr lang="en-GB" sz="1700" dirty="0" smtClean="0"/>
                        <a:t>().plot(kind='bar').set(</a:t>
                      </a:r>
                      <a:r>
                        <a:rPr lang="en-GB" sz="1700" dirty="0" err="1" smtClean="0"/>
                        <a:t>xlabel</a:t>
                      </a:r>
                      <a:r>
                        <a:rPr lang="en-GB" sz="1700" dirty="0" smtClean="0"/>
                        <a:t>=('Month'),</a:t>
                      </a:r>
                      <a:r>
                        <a:rPr lang="en-GB" sz="1700" dirty="0" err="1" smtClean="0"/>
                        <a:t>ylabel</a:t>
                      </a:r>
                      <a:r>
                        <a:rPr lang="en-GB" sz="1700" dirty="0" smtClean="0"/>
                        <a:t>=('Bookings count'))</a:t>
                      </a:r>
                    </a:p>
                    <a:p>
                      <a:r>
                        <a:rPr lang="en-GB" sz="1700" dirty="0" err="1" smtClean="0"/>
                        <a:t>plt.show</a:t>
                      </a:r>
                      <a:r>
                        <a:rPr lang="en-GB" sz="1700" dirty="0" smtClean="0"/>
                        <a:t>()</a:t>
                      </a:r>
                      <a:endParaRPr lang="aa-ET" sz="1700" dirty="0" smtClean="0"/>
                    </a:p>
                    <a:p>
                      <a:endParaRPr lang="en-US" dirty="0"/>
                    </a:p>
                  </a:txBody>
                  <a:tcPr/>
                </a:tc>
              </a:tr>
            </a:tbl>
          </a:graphicData>
        </a:graphic>
      </p:graphicFrame>
    </p:spTree>
    <p:extLst>
      <p:ext uri="{BB962C8B-B14F-4D97-AF65-F5344CB8AC3E}">
        <p14:creationId xmlns:p14="http://schemas.microsoft.com/office/powerpoint/2010/main" val="18445018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16AF1E-D53E-7152-9867-339D824EBD37}"/>
              </a:ext>
            </a:extLst>
          </p:cNvPr>
          <p:cNvSpPr>
            <a:spLocks noGrp="1"/>
          </p:cNvSpPr>
          <p:nvPr>
            <p:ph type="title"/>
          </p:nvPr>
        </p:nvSpPr>
        <p:spPr>
          <a:xfrm>
            <a:off x="1141413" y="-1345324"/>
            <a:ext cx="9905998" cy="3442412"/>
          </a:xfrm>
        </p:spPr>
        <p:txBody>
          <a:bodyPr>
            <a:normAutofit/>
          </a:bodyPr>
          <a:lstStyle/>
          <a:p>
            <a:r>
              <a:rPr lang="en-US" sz="3200" dirty="0" err="1">
                <a:effectLst/>
                <a:ea typeface="Calibri" panose="020F0502020204030204" pitchFamily="34" charset="0"/>
                <a:cs typeface="Times New Roman" panose="02020603050405020304" pitchFamily="18" charset="0"/>
              </a:rPr>
              <a:t>Desciprtion</a:t>
            </a:r>
            <a:endParaRPr lang="aa-ET" sz="5400" dirty="0"/>
          </a:p>
        </p:txBody>
      </p:sp>
      <p:sp>
        <p:nvSpPr>
          <p:cNvPr id="3" name="Content Placeholder 2">
            <a:extLst>
              <a:ext uri="{FF2B5EF4-FFF2-40B4-BE49-F238E27FC236}">
                <a16:creationId xmlns="" xmlns:a16="http://schemas.microsoft.com/office/drawing/2014/main" id="{B9968378-B854-D6EE-6615-310BA346FCEC}"/>
              </a:ext>
            </a:extLst>
          </p:cNvPr>
          <p:cNvSpPr>
            <a:spLocks noGrp="1"/>
          </p:cNvSpPr>
          <p:nvPr>
            <p:ph idx="1"/>
          </p:nvPr>
        </p:nvSpPr>
        <p:spPr>
          <a:xfrm>
            <a:off x="1141414" y="867728"/>
            <a:ext cx="5353980" cy="5911444"/>
          </a:xfrm>
        </p:spPr>
        <p:txBody>
          <a:bodyPr>
            <a:normAutofit fontScale="92500" lnSpcReduction="10000"/>
          </a:bodyPr>
          <a:lstStyle/>
          <a:p>
            <a:pPr marL="342900" lvl="0" indent="-342900">
              <a:lnSpc>
                <a:spcPct val="107000"/>
              </a:lnSpc>
              <a:buFont typeface="Symbol"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arrival_date_month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line calculates the value counts of each unique value in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arrival_date_month</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It returns a Series object with the counts.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.plot(kind='bar'): This line calls the plot() function on the resulting Series, specifying the kind of plot as a bar plot. It creates a bar plot of the counts of bookings for each month.</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.set(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xlabel</a:t>
            </a:r>
            <a:r>
              <a:rPr lang="en-US" sz="1800" dirty="0">
                <a:effectLst/>
                <a:latin typeface="Calibri" panose="020F0502020204030204" pitchFamily="34" charset="0"/>
                <a:ea typeface="Calibri" panose="020F0502020204030204" pitchFamily="34" charset="0"/>
                <a:cs typeface="Times New Roman" panose="02020603050405020304" pitchFamily="18" charset="0"/>
              </a:rPr>
              <a:t>='Month',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ylabel</a:t>
            </a:r>
            <a:r>
              <a:rPr lang="en-US" sz="1800" dirty="0">
                <a:effectLst/>
                <a:latin typeface="Calibri" panose="020F0502020204030204" pitchFamily="34" charset="0"/>
                <a:ea typeface="Calibri" panose="020F0502020204030204" pitchFamily="34" charset="0"/>
                <a:cs typeface="Times New Roman" panose="02020603050405020304" pitchFamily="18" charset="0"/>
              </a:rPr>
              <a:t>='Bookings count'): This line sets the x-label of the plot as 'Month' and the y-label as 'Bookings count' using the set() function.</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plt.show</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line displays the bar plot.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By executing this code, you will see a bar plot representing the count of bookings for each month based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x-axis will represent the months, and the y-axis will represent the count of bookings. The plot will have labeled x and y axes.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pic>
        <p:nvPicPr>
          <p:cNvPr id="4" name="Picture 3">
            <a:extLst>
              <a:ext uri="{FF2B5EF4-FFF2-40B4-BE49-F238E27FC236}">
                <a16:creationId xmlns="" xmlns:a16="http://schemas.microsoft.com/office/drawing/2014/main" id="{84486850-BC4E-C3A7-7445-3D996C79A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6220" y="2168843"/>
            <a:ext cx="4730750" cy="2592070"/>
          </a:xfrm>
          <a:prstGeom prst="rect">
            <a:avLst/>
          </a:prstGeom>
        </p:spPr>
      </p:pic>
    </p:spTree>
    <p:extLst>
      <p:ext uri="{BB962C8B-B14F-4D97-AF65-F5344CB8AC3E}">
        <p14:creationId xmlns:p14="http://schemas.microsoft.com/office/powerpoint/2010/main" val="23004214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E52AC-3174-7B87-03A2-4BAD06413754}"/>
              </a:ext>
            </a:extLst>
          </p:cNvPr>
          <p:cNvSpPr>
            <a:spLocks noGrp="1"/>
          </p:cNvSpPr>
          <p:nvPr>
            <p:ph type="title"/>
          </p:nvPr>
        </p:nvSpPr>
        <p:spPr/>
        <p:txBody>
          <a:bodyPr>
            <a:normAutofit/>
          </a:bodyPr>
          <a:lstStyle/>
          <a:p>
            <a:r>
              <a:rPr lang="en-US" sz="3200" b="1" dirty="0">
                <a:effectLst/>
                <a:ea typeface="Times New Roman" panose="02020603050405020304" pitchFamily="18" charset="0"/>
              </a:rPr>
              <a:t>Which year has highest number of arrivals</a:t>
            </a:r>
            <a:endParaRPr lang="aa-ET" sz="5400" dirty="0"/>
          </a:p>
        </p:txBody>
      </p:sp>
      <p:sp>
        <p:nvSpPr>
          <p:cNvPr id="3" name="Content Placeholder 2">
            <a:extLst>
              <a:ext uri="{FF2B5EF4-FFF2-40B4-BE49-F238E27FC236}">
                <a16:creationId xmlns="" xmlns:a16="http://schemas.microsoft.com/office/drawing/2014/main" id="{9678E282-CC95-2B76-CD14-8147B4FE12A2}"/>
              </a:ext>
            </a:extLst>
          </p:cNvPr>
          <p:cNvSpPr>
            <a:spLocks noGrp="1"/>
          </p:cNvSpPr>
          <p:nvPr>
            <p:ph idx="1"/>
          </p:nvPr>
        </p:nvSpPr>
        <p:spPr>
          <a:xfrm>
            <a:off x="1074911" y="1617719"/>
            <a:ext cx="4586726" cy="3541714"/>
          </a:xfrm>
        </p:spPr>
        <p:txBody>
          <a:bodyPr/>
          <a:lstStyle/>
          <a:p>
            <a:pPr marL="0" indent="0">
              <a:buNone/>
            </a:pPr>
            <a:r>
              <a:rPr lang="en-US" b="1" dirty="0" smtClean="0"/>
              <a:t>CODE:</a:t>
            </a:r>
          </a:p>
          <a:p>
            <a:pPr marL="0" indent="0">
              <a:buNone/>
            </a:pPr>
            <a:endParaRPr lang="aa-ET" dirty="0"/>
          </a:p>
        </p:txBody>
      </p:sp>
      <p:pic>
        <p:nvPicPr>
          <p:cNvPr id="6" name="Picture 5">
            <a:extLst>
              <a:ext uri="{FF2B5EF4-FFF2-40B4-BE49-F238E27FC236}">
                <a16:creationId xmlns="" xmlns:a16="http://schemas.microsoft.com/office/drawing/2014/main" id="{5801CEAD-8FA8-7326-6558-02DEA59EBCE7}"/>
              </a:ext>
            </a:extLst>
          </p:cNvPr>
          <p:cNvPicPr>
            <a:picLocks noChangeAspect="1"/>
          </p:cNvPicPr>
          <p:nvPr/>
        </p:nvPicPr>
        <p:blipFill>
          <a:blip r:embed="rId2"/>
          <a:stretch>
            <a:fillRect/>
          </a:stretch>
        </p:blipFill>
        <p:spPr>
          <a:xfrm>
            <a:off x="824143" y="4002960"/>
            <a:ext cx="5943600" cy="313055"/>
          </a:xfrm>
          <a:prstGeom prst="rect">
            <a:avLst/>
          </a:prstGeom>
        </p:spPr>
      </p:pic>
      <p:pic>
        <p:nvPicPr>
          <p:cNvPr id="7" name="Picture 6">
            <a:extLst>
              <a:ext uri="{FF2B5EF4-FFF2-40B4-BE49-F238E27FC236}">
                <a16:creationId xmlns="" xmlns:a16="http://schemas.microsoft.com/office/drawing/2014/main" id="{68797063-9057-D815-1925-4CF7860C87CA}"/>
              </a:ext>
            </a:extLst>
          </p:cNvPr>
          <p:cNvPicPr>
            <a:picLocks noChangeAspect="1"/>
          </p:cNvPicPr>
          <p:nvPr/>
        </p:nvPicPr>
        <p:blipFill>
          <a:blip r:embed="rId3"/>
          <a:stretch>
            <a:fillRect/>
          </a:stretch>
        </p:blipFill>
        <p:spPr>
          <a:xfrm>
            <a:off x="6930533" y="3864033"/>
            <a:ext cx="3619500" cy="25908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58166392"/>
              </p:ext>
            </p:extLst>
          </p:nvPr>
        </p:nvGraphicFramePr>
        <p:xfrm>
          <a:off x="1141413" y="2131479"/>
          <a:ext cx="10529656" cy="1341120"/>
        </p:xfrm>
        <a:graphic>
          <a:graphicData uri="http://schemas.openxmlformats.org/drawingml/2006/table">
            <a:tbl>
              <a:tblPr firstRow="1" bandRow="1">
                <a:tableStyleId>{5C22544A-7EE6-4342-B048-85BDC9FD1C3A}</a:tableStyleId>
              </a:tblPr>
              <a:tblGrid>
                <a:gridCol w="10529656"/>
              </a:tblGrid>
              <a:tr h="370840">
                <a:tc>
                  <a:txBody>
                    <a:bodyPr/>
                    <a:lstStyle/>
                    <a:p>
                      <a:r>
                        <a:rPr lang="en-GB" sz="1600" dirty="0" err="1" smtClean="0">
                          <a:effectLst/>
                          <a:latin typeface="Calibri" panose="020F0502020204030204" pitchFamily="34" charset="0"/>
                          <a:ea typeface="Calibri" panose="020F0502020204030204" pitchFamily="34" charset="0"/>
                          <a:cs typeface="Times New Roman" panose="02020603050405020304" pitchFamily="18" charset="0"/>
                        </a:rPr>
                        <a:t>yearly_bookings</a:t>
                      </a: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a:t>
                      </a:r>
                      <a:r>
                        <a:rPr lang="en-GB" sz="1600" dirty="0" err="1" smtClean="0">
                          <a:effectLst/>
                          <a:latin typeface="Calibri" panose="020F0502020204030204" pitchFamily="34" charset="0"/>
                          <a:ea typeface="Calibri" panose="020F0502020204030204" pitchFamily="34" charset="0"/>
                          <a:cs typeface="Times New Roman" panose="02020603050405020304" pitchFamily="18" charset="0"/>
                        </a:rPr>
                        <a:t>pd.DataFrame</a:t>
                      </a: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a:t>
                      </a:r>
                      <a:r>
                        <a:rPr lang="en-GB" sz="1600" dirty="0" err="1" smtClean="0">
                          <a:effectLst/>
                          <a:latin typeface="Calibri" panose="020F0502020204030204" pitchFamily="34" charset="0"/>
                          <a:ea typeface="Calibri" panose="020F0502020204030204" pitchFamily="34" charset="0"/>
                          <a:cs typeface="Times New Roman" panose="02020603050405020304" pitchFamily="18" charset="0"/>
                        </a:rPr>
                        <a:t>confirmed_booking.groupby</a:t>
                      </a: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a:t>
                      </a:r>
                      <a:r>
                        <a:rPr lang="en-GB" sz="1600" dirty="0" err="1" smtClean="0">
                          <a:effectLst/>
                          <a:latin typeface="Calibri" panose="020F0502020204030204" pitchFamily="34" charset="0"/>
                          <a:ea typeface="Calibri" panose="020F0502020204030204" pitchFamily="34" charset="0"/>
                          <a:cs typeface="Times New Roman" panose="02020603050405020304" pitchFamily="18" charset="0"/>
                        </a:rPr>
                        <a:t>arrival_date_year</a:t>
                      </a: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')['hotel'].</a:t>
                      </a:r>
                      <a:r>
                        <a:rPr lang="en-GB" sz="1600" dirty="0" err="1" smtClean="0">
                          <a:effectLst/>
                          <a:latin typeface="Calibri" panose="020F0502020204030204" pitchFamily="34" charset="0"/>
                          <a:ea typeface="Calibri" panose="020F0502020204030204" pitchFamily="34" charset="0"/>
                          <a:cs typeface="Times New Roman" panose="02020603050405020304" pitchFamily="18" charset="0"/>
                        </a:rPr>
                        <a:t>value_counts</a:t>
                      </a: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a:t>
                      </a:r>
                    </a:p>
                    <a:p>
                      <a:r>
                        <a:rPr lang="en-GB" sz="1600" dirty="0" err="1" smtClean="0">
                          <a:effectLst/>
                          <a:latin typeface="Calibri" panose="020F0502020204030204" pitchFamily="34" charset="0"/>
                          <a:ea typeface="Calibri" panose="020F0502020204030204" pitchFamily="34" charset="0"/>
                          <a:cs typeface="Times New Roman" panose="02020603050405020304" pitchFamily="18" charset="0"/>
                        </a:rPr>
                        <a:t>yearly_bookings</a:t>
                      </a:r>
                      <a:endParaRPr lang="en-GB" sz="16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GB" sz="1600" dirty="0" err="1" smtClean="0">
                          <a:effectLst/>
                          <a:latin typeface="Calibri" panose="020F0502020204030204" pitchFamily="34" charset="0"/>
                          <a:ea typeface="Calibri" panose="020F0502020204030204" pitchFamily="34" charset="0"/>
                          <a:cs typeface="Times New Roman" panose="02020603050405020304" pitchFamily="18" charset="0"/>
                        </a:rPr>
                        <a:t>yearly_bookings.columns</a:t>
                      </a:r>
                      <a:r>
                        <a:rPr lang="en-GB" sz="1600" dirty="0" smtClean="0">
                          <a:effectLst/>
                          <a:latin typeface="Calibri" panose="020F0502020204030204" pitchFamily="34" charset="0"/>
                          <a:ea typeface="Calibri" panose="020F0502020204030204" pitchFamily="34" charset="0"/>
                          <a:cs typeface="Times New Roman" panose="02020603050405020304" pitchFamily="18" charset="0"/>
                        </a:rPr>
                        <a:t>=['No of bookings']</a:t>
                      </a:r>
                    </a:p>
                    <a:p>
                      <a:r>
                        <a:rPr lang="en-GB" sz="1600" dirty="0" err="1" smtClean="0">
                          <a:effectLst/>
                          <a:latin typeface="Calibri" panose="020F0502020204030204" pitchFamily="34" charset="0"/>
                          <a:ea typeface="Calibri" panose="020F0502020204030204" pitchFamily="34" charset="0"/>
                          <a:cs typeface="Times New Roman" panose="02020603050405020304" pitchFamily="18" charset="0"/>
                        </a:rPr>
                        <a:t>yearly_bookings</a:t>
                      </a:r>
                      <a:endParaRPr lang="aa-ET" sz="16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r>
            </a:tbl>
          </a:graphicData>
        </a:graphic>
      </p:graphicFrame>
    </p:spTree>
    <p:extLst>
      <p:ext uri="{BB962C8B-B14F-4D97-AF65-F5344CB8AC3E}">
        <p14:creationId xmlns:p14="http://schemas.microsoft.com/office/powerpoint/2010/main" val="15770672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89D645-22BB-ACAF-77F2-53C5D2EF917A}"/>
              </a:ext>
            </a:extLst>
          </p:cNvPr>
          <p:cNvSpPr>
            <a:spLocks noGrp="1"/>
          </p:cNvSpPr>
          <p:nvPr>
            <p:ph type="title"/>
          </p:nvPr>
        </p:nvSpPr>
        <p:spPr/>
        <p:txBody>
          <a:bodyPr>
            <a:normAutofit/>
          </a:bodyPr>
          <a:lstStyle/>
          <a:p>
            <a:r>
              <a:rPr lang="en-US" sz="3200" b="1" dirty="0">
                <a:effectLst/>
                <a:ea typeface="Times New Roman" panose="02020603050405020304" pitchFamily="18" charset="0"/>
              </a:rPr>
              <a:t>Plotting graph for </a:t>
            </a:r>
            <a:r>
              <a:rPr lang="en-US" sz="3200" b="1" dirty="0" err="1" smtClean="0">
                <a:effectLst/>
                <a:ea typeface="Times New Roman" panose="02020603050405020304" pitchFamily="18" charset="0"/>
              </a:rPr>
              <a:t>yeaRly</a:t>
            </a:r>
            <a:r>
              <a:rPr lang="en-US" sz="3200" b="1" dirty="0" smtClean="0">
                <a:effectLst/>
                <a:ea typeface="Times New Roman" panose="02020603050405020304" pitchFamily="18" charset="0"/>
              </a:rPr>
              <a:t> </a:t>
            </a:r>
            <a:r>
              <a:rPr lang="en-US" sz="3200" b="1" dirty="0">
                <a:effectLst/>
                <a:ea typeface="Times New Roman" panose="02020603050405020304" pitchFamily="18" charset="0"/>
              </a:rPr>
              <a:t>booking (highest number of arrivals</a:t>
            </a:r>
            <a:endParaRPr lang="aa-ET" sz="5400" dirty="0"/>
          </a:p>
        </p:txBody>
      </p:sp>
      <p:sp>
        <p:nvSpPr>
          <p:cNvPr id="3" name="Content Placeholder 2">
            <a:extLst>
              <a:ext uri="{FF2B5EF4-FFF2-40B4-BE49-F238E27FC236}">
                <a16:creationId xmlns="" xmlns:a16="http://schemas.microsoft.com/office/drawing/2014/main" id="{29788558-FD45-0A50-08CA-4737495285FE}"/>
              </a:ext>
            </a:extLst>
          </p:cNvPr>
          <p:cNvSpPr>
            <a:spLocks noGrp="1"/>
          </p:cNvSpPr>
          <p:nvPr>
            <p:ph idx="1"/>
          </p:nvPr>
        </p:nvSpPr>
        <p:spPr>
          <a:xfrm>
            <a:off x="1141412" y="2698374"/>
            <a:ext cx="9905999" cy="3541714"/>
          </a:xfrm>
        </p:spPr>
        <p:txBody>
          <a:bodyPr/>
          <a:lstStyle/>
          <a:p>
            <a:pPr marL="0" indent="0">
              <a:buNone/>
            </a:pPr>
            <a:r>
              <a:rPr lang="en-GB" b="1" dirty="0" smtClean="0"/>
              <a:t>CODE:</a:t>
            </a:r>
          </a:p>
          <a:p>
            <a:pPr marL="0" indent="0">
              <a:buNone/>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291344270"/>
              </p:ext>
            </p:extLst>
          </p:nvPr>
        </p:nvGraphicFramePr>
        <p:xfrm>
          <a:off x="1209040" y="3171920"/>
          <a:ext cx="9971578" cy="914400"/>
        </p:xfrm>
        <a:graphic>
          <a:graphicData uri="http://schemas.openxmlformats.org/drawingml/2006/table">
            <a:tbl>
              <a:tblPr firstRow="1" bandRow="1">
                <a:tableStyleId>{5C22544A-7EE6-4342-B048-85BDC9FD1C3A}</a:tableStyleId>
              </a:tblPr>
              <a:tblGrid>
                <a:gridCol w="9971578"/>
              </a:tblGrid>
              <a:tr h="370840">
                <a:tc>
                  <a:txBody>
                    <a:bodyPr/>
                    <a:lstStyle/>
                    <a:p>
                      <a:r>
                        <a:rPr lang="en-GB" dirty="0" err="1" smtClean="0"/>
                        <a:t>sns.countplot</a:t>
                      </a:r>
                      <a:r>
                        <a:rPr lang="en-GB" dirty="0" smtClean="0"/>
                        <a:t>(x='</a:t>
                      </a:r>
                      <a:r>
                        <a:rPr lang="en-GB" dirty="0" err="1" smtClean="0"/>
                        <a:t>arrival_date_year',data</a:t>
                      </a:r>
                      <a:r>
                        <a:rPr lang="en-GB" dirty="0" smtClean="0"/>
                        <a:t>=</a:t>
                      </a:r>
                      <a:r>
                        <a:rPr lang="en-GB" dirty="0" err="1" smtClean="0"/>
                        <a:t>confirmed_booking,hue</a:t>
                      </a:r>
                      <a:r>
                        <a:rPr lang="en-GB" dirty="0" smtClean="0"/>
                        <a:t>='hotel').</a:t>
                      </a:r>
                      <a:r>
                        <a:rPr lang="en-GB" dirty="0" err="1" smtClean="0"/>
                        <a:t>set_title</a:t>
                      </a:r>
                      <a:r>
                        <a:rPr lang="en-GB" dirty="0" smtClean="0"/>
                        <a:t>('Yearly Bookings')</a:t>
                      </a:r>
                    </a:p>
                    <a:p>
                      <a:r>
                        <a:rPr lang="en-GB" dirty="0" err="1" smtClean="0"/>
                        <a:t>plt.show</a:t>
                      </a:r>
                      <a:r>
                        <a:rPr lang="en-GB" dirty="0" smtClean="0"/>
                        <a:t>()</a:t>
                      </a:r>
                      <a:endParaRPr lang="aa-ET" dirty="0" smtClean="0"/>
                    </a:p>
                    <a:p>
                      <a:endParaRPr lang="en-US" dirty="0"/>
                    </a:p>
                  </a:txBody>
                  <a:tcPr/>
                </a:tc>
              </a:tr>
            </a:tbl>
          </a:graphicData>
        </a:graphic>
      </p:graphicFrame>
    </p:spTree>
    <p:extLst>
      <p:ext uri="{BB962C8B-B14F-4D97-AF65-F5344CB8AC3E}">
        <p14:creationId xmlns:p14="http://schemas.microsoft.com/office/powerpoint/2010/main" val="2376277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44D3FF-C1AC-ECAC-676F-C27E08167AA7}"/>
              </a:ext>
            </a:extLst>
          </p:cNvPr>
          <p:cNvSpPr>
            <a:spLocks noGrp="1"/>
          </p:cNvSpPr>
          <p:nvPr>
            <p:ph type="title"/>
          </p:nvPr>
        </p:nvSpPr>
        <p:spPr>
          <a:xfrm>
            <a:off x="1141413" y="-106696"/>
            <a:ext cx="9905998" cy="1478570"/>
          </a:xfrm>
        </p:spPr>
        <p:txBody>
          <a:bodyPr>
            <a:normAutofit/>
          </a:bodyPr>
          <a:lstStyle/>
          <a:p>
            <a:r>
              <a:rPr lang="en-US" sz="3200" dirty="0">
                <a:effectLst/>
                <a:ea typeface="Calibri" panose="020F0502020204030204" pitchFamily="34" charset="0"/>
                <a:cs typeface="Times New Roman" panose="02020603050405020304" pitchFamily="18" charset="0"/>
              </a:rPr>
              <a:t>Description</a:t>
            </a:r>
            <a:endParaRPr lang="aa-ET" sz="5400" dirty="0"/>
          </a:p>
        </p:txBody>
      </p:sp>
      <p:sp>
        <p:nvSpPr>
          <p:cNvPr id="3" name="Content Placeholder 2">
            <a:extLst>
              <a:ext uri="{FF2B5EF4-FFF2-40B4-BE49-F238E27FC236}">
                <a16:creationId xmlns="" xmlns:a16="http://schemas.microsoft.com/office/drawing/2014/main" id="{6352D13C-00EC-1629-DB6E-3024BEEA7755}"/>
              </a:ext>
            </a:extLst>
          </p:cNvPr>
          <p:cNvSpPr>
            <a:spLocks noGrp="1"/>
          </p:cNvSpPr>
          <p:nvPr>
            <p:ph idx="1"/>
          </p:nvPr>
        </p:nvSpPr>
        <p:spPr>
          <a:xfrm>
            <a:off x="1141413" y="1371874"/>
            <a:ext cx="5364490" cy="5237646"/>
          </a:xfrm>
        </p:spPr>
        <p:txBody>
          <a:bodyPr>
            <a:normAutofit/>
          </a:bodyPr>
          <a:lstStyle/>
          <a:p>
            <a:pPr marL="342900" lvl="0" indent="-342900">
              <a:lnSpc>
                <a:spcPct val="107000"/>
              </a:lnSpc>
              <a:spcAft>
                <a:spcPts val="800"/>
              </a:spcAft>
              <a:buFont typeface="Symbol" pitchFamily="2" charset="2"/>
              <a:buChar char=""/>
              <a:tabLst>
                <a:tab pos="1574165" algn="l"/>
              </a:tabLs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sns.countplot</a:t>
            </a:r>
            <a:r>
              <a:rPr lang="en-US" sz="1800" dirty="0">
                <a:effectLst/>
                <a:latin typeface="Calibri" panose="020F0502020204030204" pitchFamily="34" charset="0"/>
                <a:ea typeface="Calibri" panose="020F0502020204030204" pitchFamily="34" charset="0"/>
                <a:cs typeface="Times New Roman" panose="02020603050405020304" pitchFamily="18" charset="0"/>
              </a:rPr>
              <a:t>(x='</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arrival_date_year</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hue='hotel'): This line creates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countplot</a:t>
            </a:r>
            <a:r>
              <a:rPr lang="en-US" sz="1800" dirty="0">
                <a:effectLst/>
                <a:latin typeface="Calibri" panose="020F0502020204030204" pitchFamily="34" charset="0"/>
                <a:ea typeface="Calibri" panose="020F0502020204030204" pitchFamily="34" charset="0"/>
                <a:cs typeface="Times New Roman" panose="02020603050405020304" pitchFamily="18" charset="0"/>
              </a:rPr>
              <a:t>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Seaborn's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countplot</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It specifies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the data source,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arrival_date_year</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 as the x-axis variable, and the 'hotel' column as the hue variable. This will create bars for each year, and the bars will be further differentiated by the 'hotel' column</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tabLst>
                <a:tab pos="1574165"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set_title</a:t>
            </a:r>
            <a:r>
              <a:rPr lang="en-US" sz="1800" dirty="0">
                <a:effectLst/>
                <a:latin typeface="Calibri" panose="020F0502020204030204" pitchFamily="34" charset="0"/>
                <a:ea typeface="Calibri" panose="020F0502020204030204" pitchFamily="34" charset="0"/>
                <a:cs typeface="Times New Roman" panose="02020603050405020304" pitchFamily="18" charset="0"/>
              </a:rPr>
              <a:t>('Yearly Bookings'): This line sets the title of the plot as 'Yearly Bookings' using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set_title</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1574165"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plt.show</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line displays the plot.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1574165" algn="l"/>
              </a:tabLst>
            </a:pP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pic>
        <p:nvPicPr>
          <p:cNvPr id="4" name="Picture 3">
            <a:extLst>
              <a:ext uri="{FF2B5EF4-FFF2-40B4-BE49-F238E27FC236}">
                <a16:creationId xmlns="" xmlns:a16="http://schemas.microsoft.com/office/drawing/2014/main" id="{27EB5530-061F-7B8F-BF43-B62661764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903" y="1925020"/>
            <a:ext cx="5469890" cy="2677160"/>
          </a:xfrm>
          <a:prstGeom prst="rect">
            <a:avLst/>
          </a:prstGeom>
        </p:spPr>
      </p:pic>
    </p:spTree>
    <p:extLst>
      <p:ext uri="{BB962C8B-B14F-4D97-AF65-F5344CB8AC3E}">
        <p14:creationId xmlns:p14="http://schemas.microsoft.com/office/powerpoint/2010/main" val="167389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 xmlns:a16="http://schemas.microsoft.com/office/drawing/2014/main" id="{8E1DDAD8-1D10-4640-A034-BE90015E37B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 xmlns:a16="http://schemas.microsoft.com/office/drawing/2014/main" id="{52FE7688-721D-4A97-B007-BDE056094DA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1"/>
            </a:p>
          </p:txBody>
        </p:sp>
        <p:pic>
          <p:nvPicPr>
            <p:cNvPr id="176" name="Picture 2">
              <a:extLst>
                <a:ext uri="{FF2B5EF4-FFF2-40B4-BE49-F238E27FC236}">
                  <a16:creationId xmlns="" xmlns:a16="http://schemas.microsoft.com/office/drawing/2014/main" id="{9E73A810-8571-4A9D-A3CB-336933AB4C0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oup 177">
            <a:extLst>
              <a:ext uri="{FF2B5EF4-FFF2-40B4-BE49-F238E27FC236}">
                <a16:creationId xmlns="" xmlns:a16="http://schemas.microsoft.com/office/drawing/2014/main" id="{FD642FB6-2808-4BC5-AE0B-7302C24B78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 xmlns:a16="http://schemas.microsoft.com/office/drawing/2014/main" id="{0B0B8F04-D9A7-48E5-A29C-51A66B59DFF4}"/>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 xmlns:a16="http://schemas.microsoft.com/office/drawing/2014/main" id="{D6D18883-6BFF-42BB-8088-FCCF83F9CFC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reeform 7">
              <a:extLst>
                <a:ext uri="{FF2B5EF4-FFF2-40B4-BE49-F238E27FC236}">
                  <a16:creationId xmlns="" xmlns:a16="http://schemas.microsoft.com/office/drawing/2014/main" id="{1D0FEFB3-A009-4D0F-9107-C0B17786FB0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 xmlns:a16="http://schemas.microsoft.com/office/drawing/2014/main" id="{78E86C7F-B981-4448-8A1A-856F7124FF4A}"/>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 xmlns:a16="http://schemas.microsoft.com/office/drawing/2014/main" id="{4C6CFFD9-BA00-4184-8310-5FC9550954F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reeform 10">
              <a:extLst>
                <a:ext uri="{FF2B5EF4-FFF2-40B4-BE49-F238E27FC236}">
                  <a16:creationId xmlns="" xmlns:a16="http://schemas.microsoft.com/office/drawing/2014/main" id="{A1892DF3-4848-496C-8664-DFD32EE2508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reeform 11">
              <a:extLst>
                <a:ext uri="{FF2B5EF4-FFF2-40B4-BE49-F238E27FC236}">
                  <a16:creationId xmlns="" xmlns:a16="http://schemas.microsoft.com/office/drawing/2014/main" id="{D6DB8C30-651E-4D8F-A70C-163FC584273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reeform 12">
              <a:extLst>
                <a:ext uri="{FF2B5EF4-FFF2-40B4-BE49-F238E27FC236}">
                  <a16:creationId xmlns="" xmlns:a16="http://schemas.microsoft.com/office/drawing/2014/main" id="{563DFB81-F969-4F44-BA6C-6347956423F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reeform 13">
              <a:extLst>
                <a:ext uri="{FF2B5EF4-FFF2-40B4-BE49-F238E27FC236}">
                  <a16:creationId xmlns="" xmlns:a16="http://schemas.microsoft.com/office/drawing/2014/main" id="{8E5DE346-AFCA-40DA-B5E2-93A86EA54C1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reeform 14">
              <a:extLst>
                <a:ext uri="{FF2B5EF4-FFF2-40B4-BE49-F238E27FC236}">
                  <a16:creationId xmlns="" xmlns:a16="http://schemas.microsoft.com/office/drawing/2014/main" id="{77A34306-2AE8-43D0-9686-E97B3B53FE3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reeform 15">
              <a:extLst>
                <a:ext uri="{FF2B5EF4-FFF2-40B4-BE49-F238E27FC236}">
                  <a16:creationId xmlns="" xmlns:a16="http://schemas.microsoft.com/office/drawing/2014/main" id="{B9CC10F0-FFCD-4CB9-AF4C-22722D20B75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reeform 16">
              <a:extLst>
                <a:ext uri="{FF2B5EF4-FFF2-40B4-BE49-F238E27FC236}">
                  <a16:creationId xmlns="" xmlns:a16="http://schemas.microsoft.com/office/drawing/2014/main" id="{2A6B0E38-C962-4491-BFDA-75378B4D674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reeform 17">
              <a:extLst>
                <a:ext uri="{FF2B5EF4-FFF2-40B4-BE49-F238E27FC236}">
                  <a16:creationId xmlns="" xmlns:a16="http://schemas.microsoft.com/office/drawing/2014/main" id="{655F640B-8407-487C-8696-F47451478E0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reeform 18">
              <a:extLst>
                <a:ext uri="{FF2B5EF4-FFF2-40B4-BE49-F238E27FC236}">
                  <a16:creationId xmlns="" xmlns:a16="http://schemas.microsoft.com/office/drawing/2014/main" id="{FAB4F099-4FF6-4410-A5B9-2A5355719C9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reeform 19">
              <a:extLst>
                <a:ext uri="{FF2B5EF4-FFF2-40B4-BE49-F238E27FC236}">
                  <a16:creationId xmlns="" xmlns:a16="http://schemas.microsoft.com/office/drawing/2014/main" id="{6FE80B6E-3DA9-4304-9925-12E578C4E9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reeform 20">
              <a:extLst>
                <a:ext uri="{FF2B5EF4-FFF2-40B4-BE49-F238E27FC236}">
                  <a16:creationId xmlns="" xmlns:a16="http://schemas.microsoft.com/office/drawing/2014/main" id="{67D1CB75-0CBA-4E13-924C-21F221D7BF6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reeform 21">
              <a:extLst>
                <a:ext uri="{FF2B5EF4-FFF2-40B4-BE49-F238E27FC236}">
                  <a16:creationId xmlns="" xmlns:a16="http://schemas.microsoft.com/office/drawing/2014/main" id="{F2CC783B-FA45-4777-A76A-982B285C7C4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reeform 22">
              <a:extLst>
                <a:ext uri="{FF2B5EF4-FFF2-40B4-BE49-F238E27FC236}">
                  <a16:creationId xmlns="" xmlns:a16="http://schemas.microsoft.com/office/drawing/2014/main" id="{D68F4DD3-D736-4B78-972E-F5128CFBE7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reeform 23">
              <a:extLst>
                <a:ext uri="{FF2B5EF4-FFF2-40B4-BE49-F238E27FC236}">
                  <a16:creationId xmlns="" xmlns:a16="http://schemas.microsoft.com/office/drawing/2014/main" id="{B14AF103-15B3-4796-A71A-297D37E1763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reeform 24">
              <a:extLst>
                <a:ext uri="{FF2B5EF4-FFF2-40B4-BE49-F238E27FC236}">
                  <a16:creationId xmlns="" xmlns:a16="http://schemas.microsoft.com/office/drawing/2014/main" id="{B0B240FB-0453-4B6F-9F9B-C2C3305AC5E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reeform 25">
              <a:extLst>
                <a:ext uri="{FF2B5EF4-FFF2-40B4-BE49-F238E27FC236}">
                  <a16:creationId xmlns="" xmlns:a16="http://schemas.microsoft.com/office/drawing/2014/main" id="{EBBBDCEE-433E-40F3-B49D-375CB162A88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reeform 26">
              <a:extLst>
                <a:ext uri="{FF2B5EF4-FFF2-40B4-BE49-F238E27FC236}">
                  <a16:creationId xmlns="" xmlns:a16="http://schemas.microsoft.com/office/drawing/2014/main" id="{09B123C6-141E-4A37-B5A7-27E7764FA1F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reeform 27">
              <a:extLst>
                <a:ext uri="{FF2B5EF4-FFF2-40B4-BE49-F238E27FC236}">
                  <a16:creationId xmlns="" xmlns:a16="http://schemas.microsoft.com/office/drawing/2014/main" id="{1FA1F521-36A1-49FF-84A7-229E8970F7C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reeform 28">
              <a:extLst>
                <a:ext uri="{FF2B5EF4-FFF2-40B4-BE49-F238E27FC236}">
                  <a16:creationId xmlns="" xmlns:a16="http://schemas.microsoft.com/office/drawing/2014/main" id="{DE512F89-D901-4487-A42C-02345EC5FCD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reeform 29">
              <a:extLst>
                <a:ext uri="{FF2B5EF4-FFF2-40B4-BE49-F238E27FC236}">
                  <a16:creationId xmlns="" xmlns:a16="http://schemas.microsoft.com/office/drawing/2014/main" id="{ED3ED0E5-3226-4B78-B3EA-C591824B89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reeform 30">
              <a:extLst>
                <a:ext uri="{FF2B5EF4-FFF2-40B4-BE49-F238E27FC236}">
                  <a16:creationId xmlns="" xmlns:a16="http://schemas.microsoft.com/office/drawing/2014/main" id="{9CBB1F68-B6DE-4ECF-B20F-328F9811E2F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reeform 31">
              <a:extLst>
                <a:ext uri="{FF2B5EF4-FFF2-40B4-BE49-F238E27FC236}">
                  <a16:creationId xmlns="" xmlns:a16="http://schemas.microsoft.com/office/drawing/2014/main" id="{A566C551-9523-4D97-A8CF-5C91F436C50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reeform 32">
              <a:extLst>
                <a:ext uri="{FF2B5EF4-FFF2-40B4-BE49-F238E27FC236}">
                  <a16:creationId xmlns="" xmlns:a16="http://schemas.microsoft.com/office/drawing/2014/main" id="{9E166BA0-9268-4419-9332-2D30C212397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 xmlns:a16="http://schemas.microsoft.com/office/drawing/2014/main" id="{B700C031-AA54-4DC7-B8A2-2569B3FA653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 xmlns:a16="http://schemas.microsoft.com/office/drawing/2014/main" id="{03045EC8-ECC8-473F-8786-DE266F05B15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reeform 35">
              <a:extLst>
                <a:ext uri="{FF2B5EF4-FFF2-40B4-BE49-F238E27FC236}">
                  <a16:creationId xmlns="" xmlns:a16="http://schemas.microsoft.com/office/drawing/2014/main" id="{9337EBA2-5088-4A44-8C0B-A6EE78989C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reeform 36">
              <a:extLst>
                <a:ext uri="{FF2B5EF4-FFF2-40B4-BE49-F238E27FC236}">
                  <a16:creationId xmlns="" xmlns:a16="http://schemas.microsoft.com/office/drawing/2014/main" id="{3486A705-2593-45C9-A13E-8E2FB7C3543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reeform 37">
              <a:extLst>
                <a:ext uri="{FF2B5EF4-FFF2-40B4-BE49-F238E27FC236}">
                  <a16:creationId xmlns="" xmlns:a16="http://schemas.microsoft.com/office/drawing/2014/main" id="{F357321C-6DEE-4D02-A997-75E47EE0E0E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reeform 38">
              <a:extLst>
                <a:ext uri="{FF2B5EF4-FFF2-40B4-BE49-F238E27FC236}">
                  <a16:creationId xmlns="" xmlns:a16="http://schemas.microsoft.com/office/drawing/2014/main" id="{D0B8F87F-3530-4BCD-A8E5-C1B83707B55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reeform 39">
              <a:extLst>
                <a:ext uri="{FF2B5EF4-FFF2-40B4-BE49-F238E27FC236}">
                  <a16:creationId xmlns="" xmlns:a16="http://schemas.microsoft.com/office/drawing/2014/main" id="{5BE86BA3-AB0E-4F70-A552-0D9EB9E98ED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reeform 40">
              <a:extLst>
                <a:ext uri="{FF2B5EF4-FFF2-40B4-BE49-F238E27FC236}">
                  <a16:creationId xmlns="" xmlns:a16="http://schemas.microsoft.com/office/drawing/2014/main" id="{DF5FE773-B9AE-4A3F-8EDC-165CE579BDC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reeform 41">
              <a:extLst>
                <a:ext uri="{FF2B5EF4-FFF2-40B4-BE49-F238E27FC236}">
                  <a16:creationId xmlns="" xmlns:a16="http://schemas.microsoft.com/office/drawing/2014/main" id="{4A03D7BE-B358-4F8B-85EA-65E0CBF2D1E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reeform 42">
              <a:extLst>
                <a:ext uri="{FF2B5EF4-FFF2-40B4-BE49-F238E27FC236}">
                  <a16:creationId xmlns="" xmlns:a16="http://schemas.microsoft.com/office/drawing/2014/main" id="{A6548877-0957-435B-A419-389A278E57E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reeform 43">
              <a:extLst>
                <a:ext uri="{FF2B5EF4-FFF2-40B4-BE49-F238E27FC236}">
                  <a16:creationId xmlns="" xmlns:a16="http://schemas.microsoft.com/office/drawing/2014/main" id="{B2D5EA95-9E60-468A-8DA1-40F05C9BDA4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reeform 44">
              <a:extLst>
                <a:ext uri="{FF2B5EF4-FFF2-40B4-BE49-F238E27FC236}">
                  <a16:creationId xmlns="" xmlns:a16="http://schemas.microsoft.com/office/drawing/2014/main" id="{C9B409CE-11E5-40D1-8C9B-86614EAE2A3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 xmlns:a16="http://schemas.microsoft.com/office/drawing/2014/main" id="{9E594AF5-DB50-4227-AC2F-10EE5233C41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 xmlns:a16="http://schemas.microsoft.com/office/drawing/2014/main" id="{9335DCAF-74A2-4994-B5BF-1C079A40A54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reeform 47">
              <a:extLst>
                <a:ext uri="{FF2B5EF4-FFF2-40B4-BE49-F238E27FC236}">
                  <a16:creationId xmlns="" xmlns:a16="http://schemas.microsoft.com/office/drawing/2014/main" id="{1DC8E1A2-0C6B-4BA9-85F4-3645AED5DEA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reeform 48">
              <a:extLst>
                <a:ext uri="{FF2B5EF4-FFF2-40B4-BE49-F238E27FC236}">
                  <a16:creationId xmlns="" xmlns:a16="http://schemas.microsoft.com/office/drawing/2014/main" id="{28F38DE0-3BEE-441A-8212-E77DA2328A3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reeform 49">
              <a:extLst>
                <a:ext uri="{FF2B5EF4-FFF2-40B4-BE49-F238E27FC236}">
                  <a16:creationId xmlns="" xmlns:a16="http://schemas.microsoft.com/office/drawing/2014/main" id="{AE81208E-D239-496C-A312-506B0241B31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reeform 50">
              <a:extLst>
                <a:ext uri="{FF2B5EF4-FFF2-40B4-BE49-F238E27FC236}">
                  <a16:creationId xmlns="" xmlns:a16="http://schemas.microsoft.com/office/drawing/2014/main" id="{242FE966-DDA4-4668-B8D6-C4B0D4C78E5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reeform 51">
              <a:extLst>
                <a:ext uri="{FF2B5EF4-FFF2-40B4-BE49-F238E27FC236}">
                  <a16:creationId xmlns="" xmlns:a16="http://schemas.microsoft.com/office/drawing/2014/main" id="{FB0A5F60-550F-4025-9DCE-6F42A7C0643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reeform 52">
              <a:extLst>
                <a:ext uri="{FF2B5EF4-FFF2-40B4-BE49-F238E27FC236}">
                  <a16:creationId xmlns="" xmlns:a16="http://schemas.microsoft.com/office/drawing/2014/main" id="{D7B61D18-4A61-44C9-A809-40639E8C1D9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reeform 53">
              <a:extLst>
                <a:ext uri="{FF2B5EF4-FFF2-40B4-BE49-F238E27FC236}">
                  <a16:creationId xmlns="" xmlns:a16="http://schemas.microsoft.com/office/drawing/2014/main" id="{CB26E7EB-DC12-4BA7-B5DE-09EF2C1D0A3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reeform 54">
              <a:extLst>
                <a:ext uri="{FF2B5EF4-FFF2-40B4-BE49-F238E27FC236}">
                  <a16:creationId xmlns="" xmlns:a16="http://schemas.microsoft.com/office/drawing/2014/main" id="{921237B4-9D85-4611-851F-5DBD71544AE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reeform 55">
              <a:extLst>
                <a:ext uri="{FF2B5EF4-FFF2-40B4-BE49-F238E27FC236}">
                  <a16:creationId xmlns="" xmlns:a16="http://schemas.microsoft.com/office/drawing/2014/main" id="{C91509DE-9FAA-4E84-BCC1-CDDBEA8AC01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reeform 56">
              <a:extLst>
                <a:ext uri="{FF2B5EF4-FFF2-40B4-BE49-F238E27FC236}">
                  <a16:creationId xmlns="" xmlns:a16="http://schemas.microsoft.com/office/drawing/2014/main" id="{C7029B06-6A09-4E46-BA86-F3C66DBDD486}"/>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reeform 57">
              <a:extLst>
                <a:ext uri="{FF2B5EF4-FFF2-40B4-BE49-F238E27FC236}">
                  <a16:creationId xmlns="" xmlns:a16="http://schemas.microsoft.com/office/drawing/2014/main" id="{FF4ACFBF-D1F2-47B1-B0EB-F08C6508BDC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reeform 58">
              <a:extLst>
                <a:ext uri="{FF2B5EF4-FFF2-40B4-BE49-F238E27FC236}">
                  <a16:creationId xmlns="" xmlns:a16="http://schemas.microsoft.com/office/drawing/2014/main" id="{A6FD1991-3A0E-4F63-BAD9-A98C2986048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 xmlns:a16="http://schemas.microsoft.com/office/drawing/2014/main" id="{0A6BCF94-F108-4D92-8C4F-CD9273947A31}"/>
              </a:ext>
            </a:extLst>
          </p:cNvPr>
          <p:cNvSpPr>
            <a:spLocks noGrp="1"/>
          </p:cNvSpPr>
          <p:nvPr>
            <p:ph type="title"/>
          </p:nvPr>
        </p:nvSpPr>
        <p:spPr>
          <a:xfrm>
            <a:off x="2119312" y="618518"/>
            <a:ext cx="8928098" cy="1478570"/>
          </a:xfrm>
        </p:spPr>
        <p:txBody>
          <a:bodyPr rtlCol="0">
            <a:normAutofit/>
          </a:bodyPr>
          <a:lstStyle/>
          <a:p>
            <a:r>
              <a:rPr lang="en-US" sz="2800" b="1" dirty="0" err="1">
                <a:effectLst/>
                <a:ea typeface="Times New Roman" panose="02020603050405020304" pitchFamily="18" charset="0"/>
              </a:rPr>
              <a:t>df</a:t>
            </a:r>
            <a:r>
              <a:rPr lang="en-US" sz="2800" b="1" dirty="0">
                <a:effectLst/>
                <a:ea typeface="Times New Roman" panose="02020603050405020304" pitchFamily="18" charset="0"/>
              </a:rPr>
              <a:t> = </a:t>
            </a:r>
            <a:r>
              <a:rPr lang="en-US" sz="2800" b="1" dirty="0" err="1">
                <a:effectLst/>
                <a:ea typeface="Times New Roman" panose="02020603050405020304" pitchFamily="18" charset="0"/>
              </a:rPr>
              <a:t>pd.read_csv</a:t>
            </a:r>
            <a:r>
              <a:rPr lang="en-US" sz="2800" b="1" dirty="0">
                <a:effectLst/>
                <a:ea typeface="Times New Roman" panose="02020603050405020304" pitchFamily="18" charset="0"/>
              </a:rPr>
              <a:t>('F:/</a:t>
            </a:r>
            <a:r>
              <a:rPr lang="en-US" sz="2800" b="1" dirty="0" err="1">
                <a:effectLst/>
                <a:ea typeface="Times New Roman" panose="02020603050405020304" pitchFamily="18" charset="0"/>
              </a:rPr>
              <a:t>hotel_bookings.csv</a:t>
            </a:r>
            <a:r>
              <a:rPr lang="en-US" sz="2800" b="1" dirty="0">
                <a:effectLst/>
                <a:ea typeface="Times New Roman" panose="02020603050405020304" pitchFamily="18" charset="0"/>
              </a:rPr>
              <a:t>') </a:t>
            </a:r>
            <a:endParaRPr lang="aa-ET" sz="2800" b="1" dirty="0">
              <a:effectLst/>
              <a:ea typeface="Times New Roman" panose="02020603050405020304" pitchFamily="18" charset="0"/>
            </a:endParaRPr>
          </a:p>
        </p:txBody>
      </p:sp>
      <p:sp>
        <p:nvSpPr>
          <p:cNvPr id="3" name="Content Placeholder 2">
            <a:extLst>
              <a:ext uri="{FF2B5EF4-FFF2-40B4-BE49-F238E27FC236}">
                <a16:creationId xmlns="" xmlns:a16="http://schemas.microsoft.com/office/drawing/2014/main" id="{78399AB7-9E36-4EAD-B44A-9E0CEA24AACE}"/>
              </a:ext>
            </a:extLst>
          </p:cNvPr>
          <p:cNvSpPr>
            <a:spLocks noGrp="1"/>
          </p:cNvSpPr>
          <p:nvPr>
            <p:ph idx="1"/>
          </p:nvPr>
        </p:nvSpPr>
        <p:spPr>
          <a:xfrm>
            <a:off x="2052637" y="2249487"/>
            <a:ext cx="8994774" cy="3541714"/>
          </a:xfrm>
        </p:spPr>
        <p:txBody>
          <a:bodyPr rtlCol="0">
            <a:norm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line reads the CSV file located at the path 'F:/</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hotel_bookings.csv</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creates a pandas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object called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read_csv</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is a pandas function that reads a CSV file and returns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a two-dimensional tabular data structure provided by the pandas library in Python. It is similar to a table in a relational database or a spreadsheet in Excel.</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is organized in rows and columns. Each column can have a different data type (such as numeric, string,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boolean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each row represents a separate observation or record.</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48493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B584D1-73CE-9FF2-1225-A5C6DE24F76C}"/>
              </a:ext>
            </a:extLst>
          </p:cNvPr>
          <p:cNvSpPr>
            <a:spLocks noGrp="1"/>
          </p:cNvSpPr>
          <p:nvPr>
            <p:ph type="title"/>
          </p:nvPr>
        </p:nvSpPr>
        <p:spPr/>
        <p:txBody>
          <a:bodyPr>
            <a:normAutofit/>
          </a:bodyPr>
          <a:lstStyle/>
          <a:p>
            <a:r>
              <a:rPr lang="en-US" sz="3200" b="1" dirty="0">
                <a:effectLst/>
                <a:ea typeface="Times New Roman" panose="02020603050405020304" pitchFamily="18" charset="0"/>
              </a:rPr>
              <a:t>From which country people are </a:t>
            </a:r>
            <a:r>
              <a:rPr lang="en-US" sz="3200" b="1" dirty="0" err="1">
                <a:effectLst/>
                <a:ea typeface="Times New Roman" panose="02020603050405020304" pitchFamily="18" charset="0"/>
              </a:rPr>
              <a:t>comming</a:t>
            </a:r>
            <a:r>
              <a:rPr lang="en-US" sz="3200" b="1" dirty="0">
                <a:effectLst/>
                <a:ea typeface="Times New Roman" panose="02020603050405020304" pitchFamily="18" charset="0"/>
              </a:rPr>
              <a:t> the most </a:t>
            </a:r>
            <a:endParaRPr lang="aa-ET" sz="5400" dirty="0"/>
          </a:p>
        </p:txBody>
      </p:sp>
      <p:sp>
        <p:nvSpPr>
          <p:cNvPr id="3" name="Content Placeholder 2">
            <a:extLst>
              <a:ext uri="{FF2B5EF4-FFF2-40B4-BE49-F238E27FC236}">
                <a16:creationId xmlns="" xmlns:a16="http://schemas.microsoft.com/office/drawing/2014/main" id="{B50CD2DB-7CE7-D856-B3EA-E5A22FB044E5}"/>
              </a:ext>
            </a:extLst>
          </p:cNvPr>
          <p:cNvSpPr>
            <a:spLocks noGrp="1"/>
          </p:cNvSpPr>
          <p:nvPr>
            <p:ph idx="1"/>
          </p:nvPr>
        </p:nvSpPr>
        <p:spPr>
          <a:xfrm>
            <a:off x="1292167" y="2532120"/>
            <a:ext cx="9905999" cy="3541714"/>
          </a:xfrm>
        </p:spPr>
        <p:txBody>
          <a:bodyPr/>
          <a:lstStyle/>
          <a:p>
            <a:pPr marL="0" indent="0">
              <a:buNone/>
            </a:pPr>
            <a:r>
              <a:rPr lang="en-GB" b="1" dirty="0" smtClean="0"/>
              <a:t>CODE:</a:t>
            </a:r>
          </a:p>
          <a:p>
            <a:pPr marL="0" indent="0">
              <a:buNone/>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346293481"/>
              </p:ext>
            </p:extLst>
          </p:nvPr>
        </p:nvGraphicFramePr>
        <p:xfrm>
          <a:off x="1292167" y="3013979"/>
          <a:ext cx="8128000" cy="1463040"/>
        </p:xfrm>
        <a:graphic>
          <a:graphicData uri="http://schemas.openxmlformats.org/drawingml/2006/table">
            <a:tbl>
              <a:tblPr firstRow="1" bandRow="1">
                <a:tableStyleId>{5C22544A-7EE6-4342-B048-85BDC9FD1C3A}</a:tableStyleId>
              </a:tblPr>
              <a:tblGrid>
                <a:gridCol w="8128000"/>
              </a:tblGrid>
              <a:tr h="370840">
                <a:tc>
                  <a:txBody>
                    <a:bodyPr/>
                    <a:lstStyle/>
                    <a:p>
                      <a:r>
                        <a:rPr lang="en-GB" dirty="0" smtClean="0"/>
                        <a:t>country=</a:t>
                      </a:r>
                      <a:r>
                        <a:rPr lang="en-GB" dirty="0" err="1" smtClean="0"/>
                        <a:t>pd.DataFrame</a:t>
                      </a:r>
                      <a:r>
                        <a:rPr lang="en-GB" dirty="0" smtClean="0"/>
                        <a:t>(</a:t>
                      </a:r>
                      <a:r>
                        <a:rPr lang="en-GB" dirty="0" err="1" smtClean="0"/>
                        <a:t>confirmed_booking.country.value_counts</a:t>
                      </a:r>
                      <a:r>
                        <a:rPr lang="en-GB" dirty="0" smtClean="0"/>
                        <a:t>())</a:t>
                      </a:r>
                    </a:p>
                    <a:p>
                      <a:r>
                        <a:rPr lang="en-GB" dirty="0" smtClean="0"/>
                        <a:t>country</a:t>
                      </a:r>
                    </a:p>
                    <a:p>
                      <a:r>
                        <a:rPr lang="en-GB" dirty="0" err="1" smtClean="0"/>
                        <a:t>country.columns</a:t>
                      </a:r>
                      <a:r>
                        <a:rPr lang="en-GB" dirty="0" smtClean="0"/>
                        <a:t>=['no of bookings']</a:t>
                      </a:r>
                    </a:p>
                    <a:p>
                      <a:r>
                        <a:rPr lang="en-GB" dirty="0" smtClean="0"/>
                        <a:t>country</a:t>
                      </a:r>
                      <a:endParaRPr lang="aa-ET" dirty="0" smtClean="0"/>
                    </a:p>
                    <a:p>
                      <a:endParaRPr lang="en-US" dirty="0"/>
                    </a:p>
                  </a:txBody>
                  <a:tcPr/>
                </a:tc>
              </a:tr>
            </a:tbl>
          </a:graphicData>
        </a:graphic>
      </p:graphicFrame>
    </p:spTree>
    <p:extLst>
      <p:ext uri="{BB962C8B-B14F-4D97-AF65-F5344CB8AC3E}">
        <p14:creationId xmlns:p14="http://schemas.microsoft.com/office/powerpoint/2010/main" val="31733032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F4548F-F0E7-6FF5-D8C9-48FC87EAF8A1}"/>
              </a:ext>
            </a:extLst>
          </p:cNvPr>
          <p:cNvSpPr>
            <a:spLocks noGrp="1"/>
          </p:cNvSpPr>
          <p:nvPr>
            <p:ph type="title"/>
          </p:nvPr>
        </p:nvSpPr>
        <p:spPr>
          <a:xfrm>
            <a:off x="1141413" y="0"/>
            <a:ext cx="9905998" cy="1478570"/>
          </a:xfrm>
        </p:spPr>
        <p:txBody>
          <a:bodyPr>
            <a:normAutofit/>
          </a:bodyPr>
          <a:lstStyle/>
          <a:p>
            <a:r>
              <a:rPr lang="en-US" sz="3200" b="1" dirty="0">
                <a:effectLst/>
                <a:ea typeface="Calibri" panose="020F0502020204030204" pitchFamily="34" charset="0"/>
                <a:cs typeface="Times New Roman" panose="02020603050405020304" pitchFamily="18" charset="0"/>
              </a:rPr>
              <a:t>Description</a:t>
            </a:r>
            <a:endParaRPr lang="aa-ET" sz="5400" dirty="0"/>
          </a:p>
        </p:txBody>
      </p:sp>
      <p:sp>
        <p:nvSpPr>
          <p:cNvPr id="3" name="Content Placeholder 2">
            <a:extLst>
              <a:ext uri="{FF2B5EF4-FFF2-40B4-BE49-F238E27FC236}">
                <a16:creationId xmlns="" xmlns:a16="http://schemas.microsoft.com/office/drawing/2014/main" id="{BFB99A3B-26A1-8C8B-F2B2-EEFC8C599BA8}"/>
              </a:ext>
            </a:extLst>
          </p:cNvPr>
          <p:cNvSpPr>
            <a:spLocks noGrp="1"/>
          </p:cNvSpPr>
          <p:nvPr>
            <p:ph idx="1"/>
          </p:nvPr>
        </p:nvSpPr>
        <p:spPr>
          <a:xfrm>
            <a:off x="1141413" y="1658142"/>
            <a:ext cx="5206835" cy="4574491"/>
          </a:xfrm>
        </p:spPr>
        <p:txBody>
          <a:bodyPr>
            <a:normAutofit/>
          </a:bodyPr>
          <a:lstStyle/>
          <a:p>
            <a:pPr marL="342900" lvl="0" indent="-342900">
              <a:lnSpc>
                <a:spcPct val="107000"/>
              </a:lnSpc>
              <a:spcAft>
                <a:spcPts val="80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country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pd.DataFrame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confirmed_booking.country.value_counts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line creates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called country using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value_counts</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on the 'country' column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It counts the occurrences of each unique country and creates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the counts.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country: This line displays the country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contains the count of bookings for each unique country based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confirmed_booking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pic>
        <p:nvPicPr>
          <p:cNvPr id="4" name="Picture 3">
            <a:extLst>
              <a:ext uri="{FF2B5EF4-FFF2-40B4-BE49-F238E27FC236}">
                <a16:creationId xmlns="" xmlns:a16="http://schemas.microsoft.com/office/drawing/2014/main" id="{CF28D864-3445-4B50-1451-10EEA5681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248" y="2280986"/>
            <a:ext cx="5572760" cy="361950"/>
          </a:xfrm>
          <a:prstGeom prst="rect">
            <a:avLst/>
          </a:prstGeom>
        </p:spPr>
      </p:pic>
      <p:pic>
        <p:nvPicPr>
          <p:cNvPr id="5" name="Picture 4">
            <a:extLst>
              <a:ext uri="{FF2B5EF4-FFF2-40B4-BE49-F238E27FC236}">
                <a16:creationId xmlns="" xmlns:a16="http://schemas.microsoft.com/office/drawing/2014/main" id="{EF9EA7D9-E79B-36F5-C6C4-742527565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4716" y="2778080"/>
            <a:ext cx="1969091" cy="3787980"/>
          </a:xfrm>
          <a:prstGeom prst="rect">
            <a:avLst/>
          </a:prstGeom>
        </p:spPr>
      </p:pic>
    </p:spTree>
    <p:extLst>
      <p:ext uri="{BB962C8B-B14F-4D97-AF65-F5344CB8AC3E}">
        <p14:creationId xmlns:p14="http://schemas.microsoft.com/office/powerpoint/2010/main" val="25947051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6A6950-8108-7B74-BBB8-9F6F0494B14F}"/>
              </a:ext>
            </a:extLst>
          </p:cNvPr>
          <p:cNvSpPr>
            <a:spLocks noGrp="1"/>
          </p:cNvSpPr>
          <p:nvPr>
            <p:ph type="title"/>
          </p:nvPr>
        </p:nvSpPr>
        <p:spPr>
          <a:xfrm>
            <a:off x="1143001" y="307351"/>
            <a:ext cx="9905998" cy="1478570"/>
          </a:xfrm>
        </p:spPr>
        <p:txBody>
          <a:bodyPr>
            <a:normAutofit/>
          </a:bodyPr>
          <a:lstStyle/>
          <a:p>
            <a:r>
              <a:rPr lang="en-US" sz="3200" b="1" dirty="0">
                <a:effectLst/>
                <a:ea typeface="Times New Roman" panose="02020603050405020304" pitchFamily="18" charset="0"/>
              </a:rPr>
              <a:t>Plotting country to represent where people are coming from</a:t>
            </a:r>
            <a:endParaRPr lang="aa-ET" sz="5400" dirty="0"/>
          </a:p>
        </p:txBody>
      </p:sp>
      <p:sp>
        <p:nvSpPr>
          <p:cNvPr id="6" name="Content Placeholder 5">
            <a:extLst>
              <a:ext uri="{FF2B5EF4-FFF2-40B4-BE49-F238E27FC236}">
                <a16:creationId xmlns="" xmlns:a16="http://schemas.microsoft.com/office/drawing/2014/main" id="{6B159805-1C58-EECF-BAB2-A239C3751BAE}"/>
              </a:ext>
            </a:extLst>
          </p:cNvPr>
          <p:cNvSpPr>
            <a:spLocks noGrp="1"/>
          </p:cNvSpPr>
          <p:nvPr>
            <p:ph idx="1"/>
          </p:nvPr>
        </p:nvSpPr>
        <p:spPr>
          <a:xfrm>
            <a:off x="1740502" y="4236802"/>
            <a:ext cx="4355498" cy="4245906"/>
          </a:xfrm>
        </p:spPr>
        <p:txBody>
          <a:bodyPr>
            <a:normAutofit/>
          </a:bodyPr>
          <a:lstStyle/>
          <a:p>
            <a:pPr marL="0" indent="0">
              <a:buNone/>
            </a:pPr>
            <a:r>
              <a:rPr lang="en-GB" b="1" dirty="0" smtClean="0"/>
              <a:t>CODE:</a:t>
            </a:r>
          </a:p>
          <a:p>
            <a:pPr marL="0" indent="0">
              <a:buNone/>
            </a:pPr>
            <a:endParaRPr lang="en-GB" b="1" dirty="0" smtClean="0"/>
          </a:p>
          <a:p>
            <a:pPr marL="0" indent="0">
              <a:buNone/>
            </a:pPr>
            <a:endParaRPr lang="en-GB" dirty="0"/>
          </a:p>
        </p:txBody>
      </p:sp>
      <p:pic>
        <p:nvPicPr>
          <p:cNvPr id="7" name="Picture 6">
            <a:extLst>
              <a:ext uri="{FF2B5EF4-FFF2-40B4-BE49-F238E27FC236}">
                <a16:creationId xmlns="" xmlns:a16="http://schemas.microsoft.com/office/drawing/2014/main" id="{4AD75C78-95BF-05BC-82FB-DE841FAF38F6}"/>
              </a:ext>
            </a:extLst>
          </p:cNvPr>
          <p:cNvPicPr>
            <a:picLocks noChangeAspect="1"/>
          </p:cNvPicPr>
          <p:nvPr/>
        </p:nvPicPr>
        <p:blipFill>
          <a:blip r:embed="rId2"/>
          <a:stretch>
            <a:fillRect/>
          </a:stretch>
        </p:blipFill>
        <p:spPr>
          <a:xfrm>
            <a:off x="3124200" y="1606286"/>
            <a:ext cx="5943600" cy="27635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312759181"/>
              </p:ext>
            </p:extLst>
          </p:nvPr>
        </p:nvGraphicFramePr>
        <p:xfrm>
          <a:off x="1807556" y="4755399"/>
          <a:ext cx="8128000" cy="1737360"/>
        </p:xfrm>
        <a:graphic>
          <a:graphicData uri="http://schemas.openxmlformats.org/drawingml/2006/table">
            <a:tbl>
              <a:tblPr firstRow="1" bandRow="1">
                <a:tableStyleId>{5C22544A-7EE6-4342-B048-85BDC9FD1C3A}</a:tableStyleId>
              </a:tblPr>
              <a:tblGrid>
                <a:gridCol w="8128000"/>
              </a:tblGrid>
              <a:tr h="370840">
                <a:tc>
                  <a:txBody>
                    <a:bodyPr/>
                    <a:lstStyle/>
                    <a:p>
                      <a:r>
                        <a:rPr lang="en-GB" dirty="0" err="1" smtClean="0"/>
                        <a:t>sns.barplot</a:t>
                      </a:r>
                      <a:r>
                        <a:rPr lang="en-GB" dirty="0" smtClean="0"/>
                        <a:t>(x=list(</a:t>
                      </a:r>
                      <a:r>
                        <a:rPr lang="en-GB" dirty="0" err="1" smtClean="0"/>
                        <a:t>confirmed_booking.country.value_counts</a:t>
                      </a:r>
                      <a:r>
                        <a:rPr lang="en-GB" dirty="0" smtClean="0"/>
                        <a:t>().head(10).keys()),y=list(</a:t>
                      </a:r>
                      <a:r>
                        <a:rPr lang="en-GB" dirty="0" err="1" smtClean="0"/>
                        <a:t>confirmed_booking.country.value_counts</a:t>
                      </a:r>
                      <a:r>
                        <a:rPr lang="en-GB" dirty="0" smtClean="0"/>
                        <a:t>().head(10)),</a:t>
                      </a:r>
                      <a:r>
                        <a:rPr lang="en-GB" dirty="0" err="1" smtClean="0"/>
                        <a:t>ec</a:t>
                      </a:r>
                      <a:r>
                        <a:rPr lang="en-GB" dirty="0" smtClean="0"/>
                        <a:t>='black',</a:t>
                      </a:r>
                      <a:r>
                        <a:rPr lang="en-GB" dirty="0" err="1" smtClean="0"/>
                        <a:t>lw</a:t>
                      </a:r>
                      <a:r>
                        <a:rPr lang="en-GB" dirty="0" smtClean="0"/>
                        <a:t>=1)</a:t>
                      </a:r>
                    </a:p>
                    <a:p>
                      <a:r>
                        <a:rPr lang="en-GB" dirty="0" err="1" smtClean="0"/>
                        <a:t>plt.xlabel</a:t>
                      </a:r>
                      <a:r>
                        <a:rPr lang="en-GB" dirty="0" smtClean="0"/>
                        <a:t>('Countries')</a:t>
                      </a:r>
                    </a:p>
                    <a:p>
                      <a:r>
                        <a:rPr lang="en-GB" dirty="0" err="1" smtClean="0"/>
                        <a:t>plt.ylabel</a:t>
                      </a:r>
                      <a:r>
                        <a:rPr lang="en-GB" dirty="0" smtClean="0"/>
                        <a:t>('Number of Bookings')</a:t>
                      </a:r>
                    </a:p>
                    <a:p>
                      <a:r>
                        <a:rPr lang="en-GB" dirty="0" err="1" smtClean="0"/>
                        <a:t>plt.show</a:t>
                      </a:r>
                      <a:r>
                        <a:rPr lang="en-GB" dirty="0" smtClean="0"/>
                        <a:t>()</a:t>
                      </a:r>
                      <a:endParaRPr lang="aa-ET" dirty="0" smtClean="0"/>
                    </a:p>
                    <a:p>
                      <a:endParaRPr lang="en-US" dirty="0"/>
                    </a:p>
                  </a:txBody>
                  <a:tcPr/>
                </a:tc>
              </a:tr>
            </a:tbl>
          </a:graphicData>
        </a:graphic>
      </p:graphicFrame>
    </p:spTree>
    <p:extLst>
      <p:ext uri="{BB962C8B-B14F-4D97-AF65-F5344CB8AC3E}">
        <p14:creationId xmlns:p14="http://schemas.microsoft.com/office/powerpoint/2010/main" val="106095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8E54AA-AEED-C03F-BB91-CE67290DE320}"/>
              </a:ext>
            </a:extLst>
          </p:cNvPr>
          <p:cNvSpPr>
            <a:spLocks noGrp="1"/>
          </p:cNvSpPr>
          <p:nvPr>
            <p:ph type="title"/>
          </p:nvPr>
        </p:nvSpPr>
        <p:spPr/>
        <p:txBody>
          <a:bodyPr>
            <a:normAutofit/>
          </a:bodyPr>
          <a:lstStyle/>
          <a:p>
            <a:r>
              <a:rPr lang="en-US" sz="3200" b="1" dirty="0">
                <a:effectLst/>
                <a:ea typeface="Times New Roman" panose="02020603050405020304" pitchFamily="18" charset="0"/>
              </a:rPr>
              <a:t>Which is the most reserved room type </a:t>
            </a:r>
            <a:endParaRPr lang="aa-ET" sz="5400" dirty="0"/>
          </a:p>
        </p:txBody>
      </p:sp>
      <p:sp>
        <p:nvSpPr>
          <p:cNvPr id="3" name="Content Placeholder 2">
            <a:extLst>
              <a:ext uri="{FF2B5EF4-FFF2-40B4-BE49-F238E27FC236}">
                <a16:creationId xmlns="" xmlns:a16="http://schemas.microsoft.com/office/drawing/2014/main" id="{75D608BE-F756-E9EB-E65F-62B4FEFCEBF5}"/>
              </a:ext>
            </a:extLst>
          </p:cNvPr>
          <p:cNvSpPr>
            <a:spLocks noGrp="1"/>
          </p:cNvSpPr>
          <p:nvPr>
            <p:ph idx="1"/>
          </p:nvPr>
        </p:nvSpPr>
        <p:spPr>
          <a:xfrm>
            <a:off x="1440670" y="2756564"/>
            <a:ext cx="9905999" cy="3541714"/>
          </a:xfrm>
        </p:spPr>
        <p:txBody>
          <a:bodyPr/>
          <a:lstStyle/>
          <a:p>
            <a:pPr marL="0" indent="0">
              <a:buNone/>
            </a:pPr>
            <a:r>
              <a:rPr lang="en-GB" b="1" dirty="0" smtClean="0"/>
              <a:t>CODE:</a:t>
            </a:r>
          </a:p>
          <a:p>
            <a:pPr marL="0" indent="0">
              <a:buNone/>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321022291"/>
              </p:ext>
            </p:extLst>
          </p:nvPr>
        </p:nvGraphicFramePr>
        <p:xfrm>
          <a:off x="1566487" y="3288299"/>
          <a:ext cx="8841047" cy="1463040"/>
        </p:xfrm>
        <a:graphic>
          <a:graphicData uri="http://schemas.openxmlformats.org/drawingml/2006/table">
            <a:tbl>
              <a:tblPr firstRow="1" bandRow="1">
                <a:tableStyleId>{5C22544A-7EE6-4342-B048-85BDC9FD1C3A}</a:tableStyleId>
              </a:tblPr>
              <a:tblGrid>
                <a:gridCol w="8841047"/>
              </a:tblGrid>
              <a:tr h="370840">
                <a:tc>
                  <a:txBody>
                    <a:bodyPr/>
                    <a:lstStyle/>
                    <a:p>
                      <a:r>
                        <a:rPr lang="en-GB" dirty="0" err="1" smtClean="0"/>
                        <a:t>room_type</a:t>
                      </a:r>
                      <a:r>
                        <a:rPr lang="en-GB" dirty="0" smtClean="0"/>
                        <a:t>=</a:t>
                      </a:r>
                      <a:r>
                        <a:rPr lang="en-GB" dirty="0" err="1" smtClean="0"/>
                        <a:t>pd.DataFrame</a:t>
                      </a:r>
                      <a:r>
                        <a:rPr lang="en-GB" dirty="0" smtClean="0"/>
                        <a:t>(</a:t>
                      </a:r>
                      <a:r>
                        <a:rPr lang="en-GB" dirty="0" err="1" smtClean="0"/>
                        <a:t>df.reserved_room_type.value_counts</a:t>
                      </a:r>
                      <a:r>
                        <a:rPr lang="en-GB" dirty="0" smtClean="0"/>
                        <a:t>(normalize=True)*100)</a:t>
                      </a:r>
                    </a:p>
                    <a:p>
                      <a:r>
                        <a:rPr lang="en-GB" dirty="0" err="1" smtClean="0"/>
                        <a:t>room_type</a:t>
                      </a:r>
                      <a:endParaRPr lang="en-GB" dirty="0" smtClean="0"/>
                    </a:p>
                    <a:p>
                      <a:r>
                        <a:rPr lang="en-GB" dirty="0" err="1" smtClean="0"/>
                        <a:t>room_type.columns</a:t>
                      </a:r>
                      <a:r>
                        <a:rPr lang="en-GB" dirty="0" smtClean="0"/>
                        <a:t>=['booking percentage']</a:t>
                      </a:r>
                    </a:p>
                    <a:p>
                      <a:r>
                        <a:rPr lang="en-GB" dirty="0" err="1" smtClean="0"/>
                        <a:t>room_type</a:t>
                      </a:r>
                      <a:endParaRPr lang="aa-ET" dirty="0" smtClean="0"/>
                    </a:p>
                    <a:p>
                      <a:endParaRPr lang="en-US" dirty="0"/>
                    </a:p>
                  </a:txBody>
                  <a:tcPr/>
                </a:tc>
              </a:tr>
            </a:tbl>
          </a:graphicData>
        </a:graphic>
      </p:graphicFrame>
    </p:spTree>
    <p:extLst>
      <p:ext uri="{BB962C8B-B14F-4D97-AF65-F5344CB8AC3E}">
        <p14:creationId xmlns:p14="http://schemas.microsoft.com/office/powerpoint/2010/main" val="12781433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D604A8-F35D-5C42-9DCB-BF0DE0FB284E}"/>
              </a:ext>
            </a:extLst>
          </p:cNvPr>
          <p:cNvSpPr>
            <a:spLocks noGrp="1"/>
          </p:cNvSpPr>
          <p:nvPr>
            <p:ph type="title"/>
          </p:nvPr>
        </p:nvSpPr>
        <p:spPr>
          <a:xfrm>
            <a:off x="1532111" y="41564"/>
            <a:ext cx="9905998" cy="1478570"/>
          </a:xfrm>
        </p:spPr>
        <p:txBody>
          <a:bodyPr>
            <a:normAutofit/>
          </a:bodyPr>
          <a:lstStyle/>
          <a:p>
            <a:r>
              <a:rPr lang="en-US" sz="3200" b="0" dirty="0">
                <a:effectLst/>
                <a:ea typeface="Times New Roman" panose="02020603050405020304" pitchFamily="18" charset="0"/>
              </a:rPr>
              <a:t>Description</a:t>
            </a:r>
            <a:endParaRPr lang="aa-ET" sz="5400" dirty="0"/>
          </a:p>
        </p:txBody>
      </p:sp>
      <p:sp>
        <p:nvSpPr>
          <p:cNvPr id="3" name="Content Placeholder 2">
            <a:extLst>
              <a:ext uri="{FF2B5EF4-FFF2-40B4-BE49-F238E27FC236}">
                <a16:creationId xmlns="" xmlns:a16="http://schemas.microsoft.com/office/drawing/2014/main" id="{1E0C9B22-64F6-E4ED-1EBD-5361EC1F426C}"/>
              </a:ext>
            </a:extLst>
          </p:cNvPr>
          <p:cNvSpPr>
            <a:spLocks noGrp="1"/>
          </p:cNvSpPr>
          <p:nvPr>
            <p:ph idx="1"/>
          </p:nvPr>
        </p:nvSpPr>
        <p:spPr>
          <a:xfrm>
            <a:off x="1141412" y="1177158"/>
            <a:ext cx="5164795" cy="5402317"/>
          </a:xfrm>
        </p:spPr>
        <p:txBody>
          <a:bodyPr>
            <a:normAutofit fontScale="92500" lnSpcReduction="20000"/>
          </a:bodyPr>
          <a:lstStyle/>
          <a:p>
            <a:pPr marL="342900" lvl="0" indent="-342900">
              <a:buFont typeface="Symbol" pitchFamily="2" charset="2"/>
              <a:buChar char=""/>
            </a:pP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room_type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pd.DataFrame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df.reserved_room_type.value_counts</a:t>
            </a:r>
            <a:r>
              <a:rPr lang="en-US" sz="1800" b="0" dirty="0">
                <a:effectLst/>
                <a:latin typeface="Calibri" panose="020F0502020204030204" pitchFamily="34" charset="0"/>
                <a:ea typeface="Times New Roman" panose="02020603050405020304" pitchFamily="18" charset="0"/>
                <a:cs typeface="Calibri" panose="020F0502020204030204" pitchFamily="34" charset="0"/>
              </a:rPr>
              <a:t>(normalize=True) * 100): This line creates a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DataFrame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called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room_type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using the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value_counts</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function on the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reserved_room_type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column of the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df</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DataFrame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It counts the occurrences of each unique reserved room type and calculates the percentage by using normalize=True and multiplying by 100. The resulting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DataFrame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contains the percentage of bookings for each room type.</a:t>
            </a:r>
            <a:endParaRPr lang="aa-ET" sz="1800" b="1"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buFont typeface="Symbol" pitchFamily="2" charset="2"/>
              <a:buChar char=""/>
            </a:pP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room_type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This line displays the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room_type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DataFrame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which contains the percentage of bookings for each unique reserved room type based on the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df</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DataFrame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a:t>
            </a:r>
            <a:endParaRPr lang="aa-ET" sz="1800" b="1"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spcAft>
                <a:spcPts val="600"/>
              </a:spcAft>
              <a:buFont typeface="Symbol" pitchFamily="2" charset="2"/>
              <a:buChar char=""/>
            </a:pP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room_type.columns</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 ['booking percentage']: This line renames the column of the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room_type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DataFrame</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to 'booking percentage'. It assigns a new column name to the </a:t>
            </a:r>
            <a:r>
              <a:rPr lang="en-US" sz="1800" b="0" dirty="0" err="1">
                <a:effectLst/>
                <a:latin typeface="Calibri" panose="020F0502020204030204" pitchFamily="34" charset="0"/>
                <a:ea typeface="Times New Roman" panose="02020603050405020304" pitchFamily="18" charset="0"/>
                <a:cs typeface="Calibri" panose="020F0502020204030204" pitchFamily="34" charset="0"/>
              </a:rPr>
              <a:t>DataFrame's</a:t>
            </a:r>
            <a:r>
              <a:rPr lang="en-US" sz="1800" b="0" dirty="0">
                <a:effectLst/>
                <a:latin typeface="Calibri" panose="020F0502020204030204" pitchFamily="34" charset="0"/>
                <a:ea typeface="Times New Roman" panose="02020603050405020304" pitchFamily="18" charset="0"/>
                <a:cs typeface="Calibri" panose="020F0502020204030204" pitchFamily="34" charset="0"/>
              </a:rPr>
              <a:t> column attribute.</a:t>
            </a:r>
            <a:endParaRPr lang="aa-ET" sz="1800" b="1" dirty="0">
              <a:effectLst/>
              <a:latin typeface="Calibri" panose="020F0502020204030204" pitchFamily="34" charset="0"/>
              <a:ea typeface="Times New Roman" panose="02020603050405020304" pitchFamily="18" charset="0"/>
              <a:cs typeface="Calibri" panose="020F0502020204030204" pitchFamily="34" charset="0"/>
            </a:endParaRPr>
          </a:p>
          <a:p>
            <a:endParaRPr lang="aa-ET" dirty="0"/>
          </a:p>
        </p:txBody>
      </p:sp>
      <p:pic>
        <p:nvPicPr>
          <p:cNvPr id="4" name="Picture 3">
            <a:extLst>
              <a:ext uri="{FF2B5EF4-FFF2-40B4-BE49-F238E27FC236}">
                <a16:creationId xmlns="" xmlns:a16="http://schemas.microsoft.com/office/drawing/2014/main" id="{1759BD6D-1D19-B3EB-D922-CEFCFB004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020" y="2104067"/>
            <a:ext cx="5791835" cy="342900"/>
          </a:xfrm>
          <a:prstGeom prst="rect">
            <a:avLst/>
          </a:prstGeom>
        </p:spPr>
      </p:pic>
      <p:pic>
        <p:nvPicPr>
          <p:cNvPr id="5" name="Picture 4">
            <a:extLst>
              <a:ext uri="{FF2B5EF4-FFF2-40B4-BE49-F238E27FC236}">
                <a16:creationId xmlns="" xmlns:a16="http://schemas.microsoft.com/office/drawing/2014/main" id="{DB18DC6C-018E-5402-FF60-B828EAA3D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649" y="2656768"/>
            <a:ext cx="2561344" cy="3508532"/>
          </a:xfrm>
          <a:prstGeom prst="rect">
            <a:avLst/>
          </a:prstGeom>
        </p:spPr>
      </p:pic>
    </p:spTree>
    <p:extLst>
      <p:ext uri="{BB962C8B-B14F-4D97-AF65-F5344CB8AC3E}">
        <p14:creationId xmlns:p14="http://schemas.microsoft.com/office/powerpoint/2010/main" val="20941676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34F7DA-823B-3D86-95D9-2E296CF19D7A}"/>
              </a:ext>
            </a:extLst>
          </p:cNvPr>
          <p:cNvSpPr>
            <a:spLocks noGrp="1"/>
          </p:cNvSpPr>
          <p:nvPr>
            <p:ph type="title"/>
          </p:nvPr>
        </p:nvSpPr>
        <p:spPr>
          <a:xfrm>
            <a:off x="1515486" y="375537"/>
            <a:ext cx="9905998" cy="1478570"/>
          </a:xfrm>
        </p:spPr>
        <p:txBody>
          <a:bodyPr>
            <a:normAutofit/>
          </a:bodyPr>
          <a:lstStyle/>
          <a:p>
            <a:r>
              <a:rPr lang="en-US" sz="3200" b="1" dirty="0">
                <a:effectLst/>
                <a:ea typeface="Times New Roman" panose="02020603050405020304" pitchFamily="18" charset="0"/>
              </a:rPr>
              <a:t>What is the most common customer type</a:t>
            </a:r>
            <a:endParaRPr lang="aa-ET" sz="5400" dirty="0"/>
          </a:p>
        </p:txBody>
      </p:sp>
      <p:sp>
        <p:nvSpPr>
          <p:cNvPr id="3" name="Content Placeholder 2">
            <a:extLst>
              <a:ext uri="{FF2B5EF4-FFF2-40B4-BE49-F238E27FC236}">
                <a16:creationId xmlns="" xmlns:a16="http://schemas.microsoft.com/office/drawing/2014/main" id="{F36BBE85-47CC-6784-0124-21A1F3186769}"/>
              </a:ext>
            </a:extLst>
          </p:cNvPr>
          <p:cNvSpPr>
            <a:spLocks noGrp="1"/>
          </p:cNvSpPr>
          <p:nvPr>
            <p:ph idx="1"/>
          </p:nvPr>
        </p:nvSpPr>
        <p:spPr>
          <a:xfrm>
            <a:off x="1640175" y="4103224"/>
            <a:ext cx="4670809" cy="3920085"/>
          </a:xfrm>
        </p:spPr>
        <p:txBody>
          <a:bodyPr>
            <a:normAutofit/>
          </a:bodyPr>
          <a:lstStyle/>
          <a:p>
            <a:pPr marL="0" indent="0">
              <a:buNone/>
            </a:pPr>
            <a:r>
              <a:rPr lang="en-GB" b="1" dirty="0" smtClean="0"/>
              <a:t>CODE:</a:t>
            </a:r>
          </a:p>
          <a:p>
            <a:pPr marL="0" indent="0">
              <a:buNone/>
            </a:pPr>
            <a:endParaRPr lang="en-GB" dirty="0"/>
          </a:p>
        </p:txBody>
      </p:sp>
      <p:pic>
        <p:nvPicPr>
          <p:cNvPr id="4" name="Picture 3">
            <a:extLst>
              <a:ext uri="{FF2B5EF4-FFF2-40B4-BE49-F238E27FC236}">
                <a16:creationId xmlns="" xmlns:a16="http://schemas.microsoft.com/office/drawing/2014/main" id="{367E611A-28E4-01A1-D13E-75D60DDF7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3" y="2403357"/>
            <a:ext cx="5943600" cy="300355"/>
          </a:xfrm>
          <a:prstGeom prst="rect">
            <a:avLst/>
          </a:prstGeom>
        </p:spPr>
      </p:pic>
      <p:pic>
        <p:nvPicPr>
          <p:cNvPr id="5" name="Picture 4">
            <a:extLst>
              <a:ext uri="{FF2B5EF4-FFF2-40B4-BE49-F238E27FC236}">
                <a16:creationId xmlns="" xmlns:a16="http://schemas.microsoft.com/office/drawing/2014/main" id="{EE788DA1-03AA-25B1-BE7D-E8403A067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5494" y="1714936"/>
            <a:ext cx="3019425" cy="265747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810472428"/>
              </p:ext>
            </p:extLst>
          </p:nvPr>
        </p:nvGraphicFramePr>
        <p:xfrm>
          <a:off x="1707804" y="4578207"/>
          <a:ext cx="8128000" cy="1737360"/>
        </p:xfrm>
        <a:graphic>
          <a:graphicData uri="http://schemas.openxmlformats.org/drawingml/2006/table">
            <a:tbl>
              <a:tblPr firstRow="1" bandRow="1">
                <a:tableStyleId>{5C22544A-7EE6-4342-B048-85BDC9FD1C3A}</a:tableStyleId>
              </a:tblPr>
              <a:tblGrid>
                <a:gridCol w="8128000"/>
              </a:tblGrid>
              <a:tr h="370840">
                <a:tc>
                  <a:txBody>
                    <a:bodyPr/>
                    <a:lstStyle/>
                    <a:p>
                      <a:r>
                        <a:rPr lang="en-GB" dirty="0" err="1" smtClean="0"/>
                        <a:t>customer_type</a:t>
                      </a:r>
                      <a:r>
                        <a:rPr lang="en-GB" dirty="0" smtClean="0"/>
                        <a:t>=</a:t>
                      </a:r>
                      <a:r>
                        <a:rPr lang="en-GB" dirty="0" err="1" smtClean="0"/>
                        <a:t>pd.DataFrame</a:t>
                      </a:r>
                      <a:r>
                        <a:rPr lang="en-GB" dirty="0" smtClean="0"/>
                        <a:t>(</a:t>
                      </a:r>
                      <a:r>
                        <a:rPr lang="en-GB" dirty="0" err="1" smtClean="0"/>
                        <a:t>df.customer_type.value_counts</a:t>
                      </a:r>
                      <a:r>
                        <a:rPr lang="en-GB" dirty="0" smtClean="0"/>
                        <a:t>(normalize=True)*100)</a:t>
                      </a:r>
                    </a:p>
                    <a:p>
                      <a:r>
                        <a:rPr lang="en-GB" dirty="0" err="1" smtClean="0"/>
                        <a:t>customer_type</a:t>
                      </a:r>
                      <a:endParaRPr lang="en-GB" dirty="0" smtClean="0"/>
                    </a:p>
                    <a:p>
                      <a:r>
                        <a:rPr lang="en-GB" dirty="0" err="1" smtClean="0"/>
                        <a:t>customer_type.columns</a:t>
                      </a:r>
                      <a:r>
                        <a:rPr lang="en-GB" dirty="0" smtClean="0"/>
                        <a:t>=['booking percentage']</a:t>
                      </a:r>
                    </a:p>
                    <a:p>
                      <a:r>
                        <a:rPr lang="en-GB" dirty="0" err="1" smtClean="0"/>
                        <a:t>customer_type</a:t>
                      </a:r>
                      <a:endParaRPr lang="aa-ET" dirty="0" smtClean="0"/>
                    </a:p>
                    <a:p>
                      <a:endParaRPr lang="en-US" dirty="0"/>
                    </a:p>
                  </a:txBody>
                  <a:tcPr/>
                </a:tc>
              </a:tr>
            </a:tbl>
          </a:graphicData>
        </a:graphic>
      </p:graphicFrame>
    </p:spTree>
    <p:extLst>
      <p:ext uri="{BB962C8B-B14F-4D97-AF65-F5344CB8AC3E}">
        <p14:creationId xmlns:p14="http://schemas.microsoft.com/office/powerpoint/2010/main" val="22715560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CABFD4-EF18-E378-236C-FFA59BFE2183}"/>
              </a:ext>
            </a:extLst>
          </p:cNvPr>
          <p:cNvSpPr>
            <a:spLocks noGrp="1"/>
          </p:cNvSpPr>
          <p:nvPr>
            <p:ph type="title"/>
          </p:nvPr>
        </p:nvSpPr>
        <p:spPr>
          <a:xfrm>
            <a:off x="3951115" y="78191"/>
            <a:ext cx="9905998" cy="1478570"/>
          </a:xfrm>
        </p:spPr>
        <p:txBody>
          <a:bodyPr>
            <a:normAutofit/>
          </a:bodyPr>
          <a:lstStyle/>
          <a:p>
            <a:r>
              <a:rPr lang="en-US" sz="3200" b="1" dirty="0">
                <a:effectLst/>
                <a:ea typeface="Times New Roman" panose="02020603050405020304" pitchFamily="18" charset="0"/>
              </a:rPr>
              <a:t>Plotting a graph</a:t>
            </a:r>
            <a:endParaRPr lang="aa-ET" sz="5400" dirty="0"/>
          </a:p>
        </p:txBody>
      </p:sp>
      <p:sp>
        <p:nvSpPr>
          <p:cNvPr id="3" name="Content Placeholder 2">
            <a:extLst>
              <a:ext uri="{FF2B5EF4-FFF2-40B4-BE49-F238E27FC236}">
                <a16:creationId xmlns="" xmlns:a16="http://schemas.microsoft.com/office/drawing/2014/main" id="{B21792A1-6FFA-4238-350E-FCA4CB358636}"/>
              </a:ext>
            </a:extLst>
          </p:cNvPr>
          <p:cNvSpPr>
            <a:spLocks noGrp="1"/>
          </p:cNvSpPr>
          <p:nvPr>
            <p:ph idx="1"/>
          </p:nvPr>
        </p:nvSpPr>
        <p:spPr>
          <a:xfrm>
            <a:off x="1906184" y="3457343"/>
            <a:ext cx="4954588" cy="3541714"/>
          </a:xfrm>
        </p:spPr>
        <p:txBody>
          <a:bodyPr/>
          <a:lstStyle/>
          <a:p>
            <a:pPr marL="0" indent="0">
              <a:buNone/>
            </a:pPr>
            <a:r>
              <a:rPr lang="en-US" b="1" dirty="0" smtClean="0"/>
              <a:t>CODE:</a:t>
            </a:r>
          </a:p>
          <a:p>
            <a:pPr marL="0" indent="0">
              <a:buNone/>
            </a:pPr>
            <a:endParaRPr lang="aa-ET" dirty="0"/>
          </a:p>
        </p:txBody>
      </p:sp>
      <p:pic>
        <p:nvPicPr>
          <p:cNvPr id="4" name="Picture 3">
            <a:extLst>
              <a:ext uri="{FF2B5EF4-FFF2-40B4-BE49-F238E27FC236}">
                <a16:creationId xmlns="" xmlns:a16="http://schemas.microsoft.com/office/drawing/2014/main" id="{17A3319B-60AB-B8AB-8A81-226D23809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982" y="1468276"/>
            <a:ext cx="4561618" cy="218932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13274504"/>
              </p:ext>
            </p:extLst>
          </p:nvPr>
        </p:nvGraphicFramePr>
        <p:xfrm>
          <a:off x="2030412" y="3961629"/>
          <a:ext cx="8128000" cy="2533142"/>
        </p:xfrm>
        <a:graphic>
          <a:graphicData uri="http://schemas.openxmlformats.org/drawingml/2006/table">
            <a:tbl>
              <a:tblPr firstRow="1" bandRow="1">
                <a:tableStyleId>{5C22544A-7EE6-4342-B048-85BDC9FD1C3A}</a:tableStyleId>
              </a:tblPr>
              <a:tblGrid>
                <a:gridCol w="8128000"/>
              </a:tblGrid>
              <a:tr h="370840">
                <a:tc>
                  <a:txBody>
                    <a:bodyPr/>
                    <a:lstStyle/>
                    <a:p>
                      <a:pPr>
                        <a:lnSpc>
                          <a:spcPct val="107000"/>
                        </a:lnSpc>
                        <a:spcAft>
                          <a:spcPts val="80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list(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customer_type</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['booking percentage'])</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list(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customer_type.index</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sns.barplot</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(y=list(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customer_type</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['booking percentage']),x=list(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customer_type.index</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ec</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='black',</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lw</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=1).set(</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xlabel</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='Customer Type',</a:t>
                      </a: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ylabel</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='Booking Percentage (%)')</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smtClean="0">
                          <a:effectLst/>
                          <a:latin typeface="Calibri" panose="020F0502020204030204" pitchFamily="34" charset="0"/>
                          <a:ea typeface="Calibri" panose="020F0502020204030204" pitchFamily="34" charset="0"/>
                          <a:cs typeface="Times New Roman" panose="02020603050405020304" pitchFamily="18" charset="0"/>
                        </a:rPr>
                        <a:t>plt.show</a:t>
                      </a: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r>
            </a:tbl>
          </a:graphicData>
        </a:graphic>
      </p:graphicFrame>
    </p:spTree>
    <p:extLst>
      <p:ext uri="{BB962C8B-B14F-4D97-AF65-F5344CB8AC3E}">
        <p14:creationId xmlns:p14="http://schemas.microsoft.com/office/powerpoint/2010/main" val="24275817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E63D9F-181D-DD71-A30F-9BBFF88CC132}"/>
              </a:ext>
            </a:extLst>
          </p:cNvPr>
          <p:cNvSpPr>
            <a:spLocks noGrp="1"/>
          </p:cNvSpPr>
          <p:nvPr>
            <p:ph type="title"/>
          </p:nvPr>
        </p:nvSpPr>
        <p:spPr/>
        <p:txBody>
          <a:bodyPr/>
          <a:lstStyle/>
          <a:p>
            <a:r>
              <a:rPr lang="en-US" sz="3200" b="1" dirty="0">
                <a:effectLst/>
                <a:ea typeface="Times New Roman" panose="02020603050405020304" pitchFamily="18" charset="0"/>
              </a:rPr>
              <a:t>CONCLUSION</a:t>
            </a:r>
            <a:endParaRPr lang="aa-ET" dirty="0"/>
          </a:p>
        </p:txBody>
      </p:sp>
      <p:sp>
        <p:nvSpPr>
          <p:cNvPr id="3" name="Content Placeholder 2">
            <a:extLst>
              <a:ext uri="{FF2B5EF4-FFF2-40B4-BE49-F238E27FC236}">
                <a16:creationId xmlns="" xmlns:a16="http://schemas.microsoft.com/office/drawing/2014/main" id="{FC0FA4B1-A374-F5E2-B04A-57396BAA2399}"/>
              </a:ext>
            </a:extLst>
          </p:cNvPr>
          <p:cNvSpPr>
            <a:spLocks noGrp="1"/>
          </p:cNvSpPr>
          <p:nvPr>
            <p:ph idx="1"/>
          </p:nvPr>
        </p:nvSpPr>
        <p:spPr/>
        <p:txBody>
          <a:bodyPr/>
          <a:lstStyle/>
          <a:p>
            <a:pPr marL="342900" lvl="0" indent="-342900">
              <a:lnSpc>
                <a:spcPct val="107000"/>
              </a:lnSpc>
              <a:spcAft>
                <a:spcPts val="800"/>
              </a:spcAft>
              <a:buSzPts val="1000"/>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Majority of the hotels are City Hotel, so we have to spend more money on these types of hotels.</a:t>
            </a:r>
            <a:endParaRPr lang="aa-ET"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SzPts val="1000"/>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Most number of bookings </a:t>
            </a:r>
            <a:r>
              <a:rPr lang="en-US" sz="1800" dirty="0" err="1">
                <a:effectLst/>
                <a:latin typeface="Calibri" panose="020F0502020204030204" pitchFamily="34" charset="0"/>
                <a:ea typeface="Calibri" panose="020F0502020204030204" pitchFamily="34" charset="0"/>
                <a:cs typeface="Calibri" panose="020F0502020204030204" pitchFamily="34" charset="0"/>
              </a:rPr>
              <a:t>occured</a:t>
            </a:r>
            <a:r>
              <a:rPr lang="en-US" sz="1800" dirty="0">
                <a:effectLst/>
                <a:latin typeface="Calibri" panose="020F0502020204030204" pitchFamily="34" charset="0"/>
                <a:ea typeface="Calibri" panose="020F0502020204030204" pitchFamily="34" charset="0"/>
                <a:cs typeface="Calibri" panose="020F0502020204030204" pitchFamily="34" charset="0"/>
              </a:rPr>
              <a:t> in summer months, so we have to target these summer months to increase the hotel business.</a:t>
            </a:r>
            <a:endParaRPr lang="aa-ET"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SzPts val="1000"/>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Most of the guests are from western nations, so we have to spent more time and money on those nations so that the hotel business will grow more on those nations.</a:t>
            </a:r>
            <a:endParaRPr lang="aa-ET"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SzPts val="1000"/>
              <a:buFont typeface="Symbol" pitchFamily="2" charset="2"/>
              <a:buChar char=""/>
              <a:tabLst>
                <a:tab pos="4572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Most of the guests are Transient, so we can target these types of guests to increase the number of booking.</a:t>
            </a:r>
            <a:endParaRPr lang="aa-ET" sz="1800" dirty="0">
              <a:effectLst/>
              <a:latin typeface="Calibri" panose="020F0502020204030204" pitchFamily="34" charset="0"/>
              <a:ea typeface="Calibri" panose="020F0502020204030204" pitchFamily="34" charset="0"/>
              <a:cs typeface="Calibri" panose="020F0502020204030204" pitchFamily="34" charset="0"/>
            </a:endParaRPr>
          </a:p>
          <a:p>
            <a:endParaRPr lang="aa-ET" dirty="0"/>
          </a:p>
        </p:txBody>
      </p:sp>
    </p:spTree>
    <p:extLst>
      <p:ext uri="{BB962C8B-B14F-4D97-AF65-F5344CB8AC3E}">
        <p14:creationId xmlns:p14="http://schemas.microsoft.com/office/powerpoint/2010/main" val="2949505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9711BA-B85A-FF91-06E3-C75F61597598}"/>
              </a:ext>
            </a:extLst>
          </p:cNvPr>
          <p:cNvSpPr>
            <a:spLocks noGrp="1"/>
          </p:cNvSpPr>
          <p:nvPr>
            <p:ph type="title"/>
          </p:nvPr>
        </p:nvSpPr>
        <p:spPr/>
        <p:txBody>
          <a:bodyPr>
            <a:normAutofit/>
          </a:bodyPr>
          <a:lstStyle/>
          <a:p>
            <a:r>
              <a:rPr lang="en-US" sz="3200" b="1" dirty="0">
                <a:effectLst/>
                <a:ea typeface="Times New Roman" panose="02020603050405020304" pitchFamily="18" charset="0"/>
              </a:rPr>
              <a:t>Some key features of a </a:t>
            </a:r>
            <a:r>
              <a:rPr lang="en-US" sz="3200" b="1" dirty="0" err="1">
                <a:effectLst/>
                <a:ea typeface="Times New Roman" panose="02020603050405020304" pitchFamily="18" charset="0"/>
              </a:rPr>
              <a:t>DataFrame</a:t>
            </a:r>
            <a:r>
              <a:rPr lang="en-US" sz="3200" b="1" dirty="0">
                <a:effectLst/>
                <a:ea typeface="Times New Roman" panose="02020603050405020304" pitchFamily="18" charset="0"/>
              </a:rPr>
              <a:t> include:</a:t>
            </a:r>
            <a:endParaRPr lang="aa-ET" sz="5400" dirty="0"/>
          </a:p>
        </p:txBody>
      </p:sp>
      <p:sp>
        <p:nvSpPr>
          <p:cNvPr id="3" name="Content Placeholder 2">
            <a:extLst>
              <a:ext uri="{FF2B5EF4-FFF2-40B4-BE49-F238E27FC236}">
                <a16:creationId xmlns="" xmlns:a16="http://schemas.microsoft.com/office/drawing/2014/main" id="{BD40A69A-C200-0550-42B5-182223765B88}"/>
              </a:ext>
            </a:extLst>
          </p:cNvPr>
          <p:cNvSpPr>
            <a:spLocks noGrp="1"/>
          </p:cNvSpPr>
          <p:nvPr>
            <p:ph idx="1"/>
          </p:nvPr>
        </p:nvSpPr>
        <p:spPr/>
        <p:txBody>
          <a:bodyPr/>
          <a:lstStyle/>
          <a:p>
            <a:pPr marL="342900" lvl="0" indent="-342900">
              <a:lnSpc>
                <a:spcPct val="107000"/>
              </a:lnSpc>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Missing Data Handling: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DataFrames</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provide built-in support for handling missing or null values. They offer various methods for dealing with missing data, such as dropping rows or columns with missing values or filling them with appropriate values.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Manipulation: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DataFrames</a:t>
            </a:r>
            <a:r>
              <a:rPr lang="en-US" sz="1800" dirty="0">
                <a:effectLst/>
                <a:latin typeface="Calibri" panose="020F0502020204030204" pitchFamily="34" charset="0"/>
                <a:ea typeface="Calibri" panose="020F0502020204030204" pitchFamily="34" charset="0"/>
                <a:cs typeface="Times New Roman" panose="02020603050405020304" pitchFamily="18" charset="0"/>
              </a:rPr>
              <a:t> offer powerful methods and functions for data manipulation, transformation, filtering, and aggregation. These operations make it easy to perform various data analysis tasks efficiently.</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Overall,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widely used in data analysis, data preprocessing, and data exploration tasks. They provide a convenient and flexible way to work with structured data in Python.</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spTree>
    <p:extLst>
      <p:ext uri="{BB962C8B-B14F-4D97-AF65-F5344CB8AC3E}">
        <p14:creationId xmlns:p14="http://schemas.microsoft.com/office/powerpoint/2010/main" val="1138871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8C3E15-B81B-F4BA-BED0-8C1771E359CA}"/>
              </a:ext>
            </a:extLst>
          </p:cNvPr>
          <p:cNvSpPr>
            <a:spLocks noGrp="1"/>
          </p:cNvSpPr>
          <p:nvPr>
            <p:ph type="title"/>
          </p:nvPr>
        </p:nvSpPr>
        <p:spPr/>
        <p:txBody>
          <a:bodyPr>
            <a:normAutofit/>
          </a:bodyPr>
          <a:lstStyle/>
          <a:p>
            <a:r>
              <a:rPr lang="en-US" sz="3200" b="1" dirty="0" err="1">
                <a:effectLst/>
                <a:ea typeface="Times New Roman" panose="02020603050405020304" pitchFamily="18" charset="0"/>
              </a:rPr>
              <a:t>Df.info</a:t>
            </a:r>
            <a:endParaRPr lang="aa-ET" sz="5400" dirty="0"/>
          </a:p>
        </p:txBody>
      </p:sp>
      <p:sp>
        <p:nvSpPr>
          <p:cNvPr id="3" name="Content Placeholder 2">
            <a:extLst>
              <a:ext uri="{FF2B5EF4-FFF2-40B4-BE49-F238E27FC236}">
                <a16:creationId xmlns="" xmlns:a16="http://schemas.microsoft.com/office/drawing/2014/main" id="{27B9D116-B3BC-E59E-6B8D-2F01ECAFA653}"/>
              </a:ext>
            </a:extLst>
          </p:cNvPr>
          <p:cNvSpPr>
            <a:spLocks noGrp="1"/>
          </p:cNvSpPr>
          <p:nvPr>
            <p:ph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pandas, the info() method is used to display a concise summary of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When you call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df.info</a:t>
            </a:r>
            <a:r>
              <a:rPr lang="en-US" sz="1800" dirty="0">
                <a:effectLst/>
                <a:latin typeface="Calibri" panose="020F0502020204030204" pitchFamily="34" charset="0"/>
                <a:ea typeface="Calibri" panose="020F0502020204030204" pitchFamily="34" charset="0"/>
                <a:cs typeface="Times New Roman" panose="02020603050405020304" pitchFamily="18" charset="0"/>
              </a:rPr>
              <a:t>() on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 it provides information about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structure, including:</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number of rows and columns in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column names and their respective data types.</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number of non-null values in each column.</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memory usage of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aa-ET" dirty="0"/>
          </a:p>
        </p:txBody>
      </p:sp>
    </p:spTree>
    <p:extLst>
      <p:ext uri="{BB962C8B-B14F-4D97-AF65-F5344CB8AC3E}">
        <p14:creationId xmlns:p14="http://schemas.microsoft.com/office/powerpoint/2010/main" val="4054574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DE31D4-8C79-FACC-F863-0F9EABE3EAAB}"/>
              </a:ext>
            </a:extLst>
          </p:cNvPr>
          <p:cNvSpPr>
            <a:spLocks noGrp="1"/>
          </p:cNvSpPr>
          <p:nvPr>
            <p:ph type="title"/>
          </p:nvPr>
        </p:nvSpPr>
        <p:spPr/>
        <p:txBody>
          <a:bodyPr>
            <a:normAutofit/>
          </a:bodyPr>
          <a:lstStyle/>
          <a:p>
            <a:r>
              <a:rPr lang="en-US" b="1" dirty="0">
                <a:effectLst/>
                <a:ea typeface="Times New Roman" panose="02020603050405020304" pitchFamily="18" charset="0"/>
              </a:rPr>
              <a:t>CODE</a:t>
            </a:r>
            <a:endParaRPr lang="aa-ET" sz="6000" dirty="0"/>
          </a:p>
        </p:txBody>
      </p:sp>
      <p:sp>
        <p:nvSpPr>
          <p:cNvPr id="3" name="Content Placeholder 2">
            <a:extLst>
              <a:ext uri="{FF2B5EF4-FFF2-40B4-BE49-F238E27FC236}">
                <a16:creationId xmlns="" xmlns:a16="http://schemas.microsoft.com/office/drawing/2014/main" id="{C4A2D438-EA5B-BDCF-94F7-70B172A714B1}"/>
              </a:ext>
            </a:extLst>
          </p:cNvPr>
          <p:cNvSpPr>
            <a:spLocks noGrp="1"/>
          </p:cNvSpPr>
          <p:nvPr>
            <p:ph idx="1"/>
          </p:nvPr>
        </p:nvSpPr>
        <p:spPr>
          <a:xfrm>
            <a:off x="1141412" y="2249487"/>
            <a:ext cx="4511243" cy="1300048"/>
          </a:xfrm>
        </p:spPr>
        <p:txBody>
          <a:bodyPr/>
          <a:lstStyle/>
          <a:p>
            <a:pPr indent="0">
              <a:lnSpc>
                <a:spcPct val="107000"/>
              </a:lnSpc>
              <a:buNone/>
            </a:pPr>
            <a:r>
              <a:rPr lang="en-US" sz="1800" b="1" i="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5C16F8B9-1AF1-5247-2059-000C67041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640" y="1039855"/>
            <a:ext cx="4529502" cy="5496511"/>
          </a:xfrm>
          <a:prstGeom prst="rect">
            <a:avLst/>
          </a:prstGeom>
        </p:spPr>
      </p:pic>
      <p:sp>
        <p:nvSpPr>
          <p:cNvPr id="5" name="Rectangle 4"/>
          <p:cNvSpPr/>
          <p:nvPr/>
        </p:nvSpPr>
        <p:spPr>
          <a:xfrm>
            <a:off x="8258592" y="574960"/>
            <a:ext cx="928459" cy="388696"/>
          </a:xfrm>
          <a:prstGeom prst="rect">
            <a:avLst/>
          </a:prstGeom>
        </p:spPr>
        <p:txBody>
          <a:bodyPr wrap="none">
            <a:spAutoFit/>
          </a:bodyPr>
          <a:lstStyle/>
          <a:p>
            <a:pPr indent="0">
              <a:lnSpc>
                <a:spcPct val="107000"/>
              </a:lnSpc>
              <a:spcAft>
                <a:spcPts val="800"/>
              </a:spcAft>
              <a:buNone/>
            </a:pPr>
            <a:r>
              <a:rPr lang="en-US" b="1" i="1" u="sng" dirty="0">
                <a:latin typeface="Calibri" panose="020F0502020204030204" pitchFamily="34" charset="0"/>
                <a:ea typeface="Calibri" panose="020F0502020204030204" pitchFamily="34" charset="0"/>
                <a:cs typeface="Times New Roman" panose="02020603050405020304" pitchFamily="18" charset="0"/>
              </a:rPr>
              <a:t>Output:</a:t>
            </a:r>
            <a:endParaRPr lang="aa-ET"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48905531"/>
              </p:ext>
            </p:extLst>
          </p:nvPr>
        </p:nvGraphicFramePr>
        <p:xfrm>
          <a:off x="1059051" y="2596781"/>
          <a:ext cx="4327596" cy="952754"/>
        </p:xfrm>
        <a:graphic>
          <a:graphicData uri="http://schemas.openxmlformats.org/drawingml/2006/table">
            <a:tbl>
              <a:tblPr firstRow="1" bandRow="1">
                <a:tableStyleId>{5C22544A-7EE6-4342-B048-85BDC9FD1C3A}</a:tableStyleId>
              </a:tblPr>
              <a:tblGrid>
                <a:gridCol w="4327596"/>
              </a:tblGrid>
              <a:tr h="370840">
                <a:tc>
                  <a:txBody>
                    <a:bodyPr/>
                    <a:lstStyle/>
                    <a:p>
                      <a:pPr indent="0">
                        <a:lnSpc>
                          <a:spcPct val="107000"/>
                        </a:lnSpc>
                        <a:buNone/>
                      </a:pPr>
                      <a:r>
                        <a:rPr lang="en-US" sz="1800" i="0" u="none" dirty="0" err="1" smtClean="0">
                          <a:effectLst/>
                          <a:latin typeface="Calibri" panose="020F0502020204030204" pitchFamily="34" charset="0"/>
                          <a:ea typeface="Calibri" panose="020F0502020204030204" pitchFamily="34" charset="0"/>
                          <a:cs typeface="Times New Roman" panose="02020603050405020304" pitchFamily="18" charset="0"/>
                        </a:rPr>
                        <a:t>df</a:t>
                      </a:r>
                      <a:r>
                        <a:rPr lang="en-US" sz="1800" i="0" u="none" dirty="0" smtClean="0">
                          <a:effectLst/>
                          <a:latin typeface="Calibri" panose="020F0502020204030204" pitchFamily="34" charset="0"/>
                          <a:ea typeface="Calibri" panose="020F0502020204030204" pitchFamily="34" charset="0"/>
                          <a:cs typeface="Times New Roman" panose="02020603050405020304" pitchFamily="18" charset="0"/>
                        </a:rPr>
                        <a:t> = </a:t>
                      </a:r>
                      <a:r>
                        <a:rPr lang="en-US" sz="1800" i="0" u="none" dirty="0" err="1" smtClean="0">
                          <a:effectLst/>
                          <a:latin typeface="Calibri" panose="020F0502020204030204" pitchFamily="34" charset="0"/>
                          <a:ea typeface="Calibri" panose="020F0502020204030204" pitchFamily="34" charset="0"/>
                          <a:cs typeface="Times New Roman" panose="02020603050405020304" pitchFamily="18" charset="0"/>
                        </a:rPr>
                        <a:t>pd.read_csv</a:t>
                      </a:r>
                      <a:r>
                        <a:rPr lang="en-US" sz="1800" i="0" u="none" dirty="0" smtClean="0">
                          <a:effectLst/>
                          <a:latin typeface="Calibri" panose="020F0502020204030204" pitchFamily="34" charset="0"/>
                          <a:ea typeface="Calibri" panose="020F0502020204030204" pitchFamily="34" charset="0"/>
                          <a:cs typeface="Times New Roman" panose="02020603050405020304" pitchFamily="18" charset="0"/>
                        </a:rPr>
                        <a:t>('F:/hotel_bookings.csv')</a:t>
                      </a:r>
                      <a:endParaRPr lang="aa-ET" sz="1800" i="0" u="none" dirty="0" smtClean="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buNone/>
                      </a:pPr>
                      <a:r>
                        <a:rPr lang="en-US" sz="1800" i="0" u="none" dirty="0" smtClean="0">
                          <a:effectLst/>
                          <a:latin typeface="Calibri" panose="020F0502020204030204" pitchFamily="34" charset="0"/>
                          <a:ea typeface="Calibri" panose="020F0502020204030204" pitchFamily="34" charset="0"/>
                          <a:cs typeface="Times New Roman" panose="02020603050405020304" pitchFamily="18" charset="0"/>
                        </a:rPr>
                        <a:t>df.info()</a:t>
                      </a:r>
                      <a:endParaRPr lang="aa-ET" sz="1800" i="0" u="none"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tr>
            </a:tbl>
          </a:graphicData>
        </a:graphic>
      </p:graphicFrame>
    </p:spTree>
    <p:extLst>
      <p:ext uri="{BB962C8B-B14F-4D97-AF65-F5344CB8AC3E}">
        <p14:creationId xmlns:p14="http://schemas.microsoft.com/office/powerpoint/2010/main" val="3209957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017369-5D5F-DAA1-611F-330FF0312373}"/>
              </a:ext>
            </a:extLst>
          </p:cNvPr>
          <p:cNvSpPr>
            <a:spLocks noGrp="1"/>
          </p:cNvSpPr>
          <p:nvPr>
            <p:ph type="title"/>
          </p:nvPr>
        </p:nvSpPr>
        <p:spPr/>
        <p:txBody>
          <a:bodyPr>
            <a:normAutofit/>
          </a:bodyPr>
          <a:lstStyle/>
          <a:p>
            <a:r>
              <a:rPr lang="en-US" sz="3200" b="1" dirty="0" err="1">
                <a:effectLst/>
                <a:ea typeface="Times New Roman" panose="02020603050405020304" pitchFamily="18" charset="0"/>
              </a:rPr>
              <a:t>df</a:t>
            </a:r>
            <a:r>
              <a:rPr lang="en-US" sz="3200" b="1" dirty="0">
                <a:effectLst/>
                <a:ea typeface="Times New Roman" panose="02020603050405020304" pitchFamily="18" charset="0"/>
              </a:rPr>
              <a:t>=</a:t>
            </a:r>
            <a:r>
              <a:rPr lang="en-US" sz="3200" b="1" dirty="0" err="1">
                <a:effectLst/>
                <a:ea typeface="Times New Roman" panose="02020603050405020304" pitchFamily="18" charset="0"/>
              </a:rPr>
              <a:t>df.drop</a:t>
            </a:r>
            <a:r>
              <a:rPr lang="en-US" sz="3200" b="1" dirty="0">
                <a:effectLst/>
                <a:ea typeface="Times New Roman" panose="02020603050405020304" pitchFamily="18" charset="0"/>
              </a:rPr>
              <a:t>(['</a:t>
            </a:r>
            <a:r>
              <a:rPr lang="en-US" sz="3200" b="1" dirty="0" err="1">
                <a:effectLst/>
                <a:ea typeface="Times New Roman" panose="02020603050405020304" pitchFamily="18" charset="0"/>
              </a:rPr>
              <a:t>company','agent</a:t>
            </a:r>
            <a:r>
              <a:rPr lang="en-US" sz="3200" b="1" dirty="0">
                <a:effectLst/>
                <a:ea typeface="Times New Roman" panose="02020603050405020304" pitchFamily="18" charset="0"/>
              </a:rPr>
              <a:t>'],axis=1)</a:t>
            </a:r>
            <a:r>
              <a:rPr lang="aa-ET" sz="3200" b="1" dirty="0">
                <a:effectLst/>
                <a:ea typeface="Times New Roman" panose="02020603050405020304" pitchFamily="18" charset="0"/>
              </a:rPr>
              <a:t/>
            </a:r>
            <a:br>
              <a:rPr lang="aa-ET" sz="3200" b="1" dirty="0">
                <a:effectLst/>
                <a:ea typeface="Times New Roman" panose="02020603050405020304" pitchFamily="18" charset="0"/>
              </a:rPr>
            </a:br>
            <a:r>
              <a:rPr lang="en-US" sz="3200" b="1" dirty="0" err="1">
                <a:effectLst/>
                <a:ea typeface="Times New Roman" panose="02020603050405020304" pitchFamily="18" charset="0"/>
              </a:rPr>
              <a:t>df.head</a:t>
            </a:r>
            <a:r>
              <a:rPr lang="en-US" sz="3200" b="1" dirty="0">
                <a:effectLst/>
                <a:ea typeface="Times New Roman" panose="02020603050405020304" pitchFamily="18" charset="0"/>
              </a:rPr>
              <a:t>()</a:t>
            </a:r>
            <a:endParaRPr lang="aa-ET" sz="5400" dirty="0"/>
          </a:p>
        </p:txBody>
      </p:sp>
      <p:sp>
        <p:nvSpPr>
          <p:cNvPr id="3" name="Content Placeholder 2">
            <a:extLst>
              <a:ext uri="{FF2B5EF4-FFF2-40B4-BE49-F238E27FC236}">
                <a16:creationId xmlns="" xmlns:a16="http://schemas.microsoft.com/office/drawing/2014/main" id="{10944E7B-499C-B610-411F-376D37FF03BC}"/>
              </a:ext>
            </a:extLst>
          </p:cNvPr>
          <p:cNvSpPr>
            <a:spLocks noGrp="1"/>
          </p:cNvSpPr>
          <p:nvPr>
            <p:ph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df.drop</a:t>
            </a:r>
            <a:r>
              <a:rPr lang="en-US" sz="1800" dirty="0">
                <a:effectLst/>
                <a:latin typeface="Calibri" panose="020F0502020204030204" pitchFamily="34" charset="0"/>
                <a:ea typeface="Calibri" panose="020F0502020204030204" pitchFamily="34" charset="0"/>
                <a:cs typeface="Times New Roman" panose="02020603050405020304" pitchFamily="18" charset="0"/>
              </a:rPr>
              <a:t>(['company', 'agent'], axis=1) removes the columns named 'company' and 'agent' from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drop() method in pandas is used to drop specified rows or columns from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executing this code,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no longer contain the 'company' and 'agent' columns, as they have been removed.</a:t>
            </a:r>
            <a:endParaRPr lang="aa-E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12785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9A42EE4-B7C8-BC84-6D7F-6934C6393F09}"/>
              </a:ext>
            </a:extLst>
          </p:cNvPr>
          <p:cNvPicPr>
            <a:picLocks noChangeAspect="1"/>
          </p:cNvPicPr>
          <p:nvPr/>
        </p:nvPicPr>
        <p:blipFill>
          <a:blip r:embed="rId2"/>
          <a:stretch>
            <a:fillRect/>
          </a:stretch>
        </p:blipFill>
        <p:spPr>
          <a:xfrm>
            <a:off x="0" y="-1"/>
            <a:ext cx="6000693" cy="3560273"/>
          </a:xfrm>
          <a:prstGeom prst="rect">
            <a:avLst/>
          </a:prstGeom>
        </p:spPr>
      </p:pic>
      <p:pic>
        <p:nvPicPr>
          <p:cNvPr id="5" name="Picture 4">
            <a:extLst>
              <a:ext uri="{FF2B5EF4-FFF2-40B4-BE49-F238E27FC236}">
                <a16:creationId xmlns="" xmlns:a16="http://schemas.microsoft.com/office/drawing/2014/main" id="{64AE3DB5-5C0B-CE0B-2A96-DBBDFCCEF658}"/>
              </a:ext>
            </a:extLst>
          </p:cNvPr>
          <p:cNvPicPr>
            <a:picLocks noChangeAspect="1"/>
          </p:cNvPicPr>
          <p:nvPr/>
        </p:nvPicPr>
        <p:blipFill>
          <a:blip r:embed="rId3"/>
          <a:stretch>
            <a:fillRect/>
          </a:stretch>
        </p:blipFill>
        <p:spPr>
          <a:xfrm>
            <a:off x="6000693" y="3163614"/>
            <a:ext cx="6191307" cy="3694386"/>
          </a:xfrm>
          <a:prstGeom prst="rect">
            <a:avLst/>
          </a:prstGeom>
        </p:spPr>
      </p:pic>
      <p:sp>
        <p:nvSpPr>
          <p:cNvPr id="2" name="Rectangle 1"/>
          <p:cNvSpPr/>
          <p:nvPr/>
        </p:nvSpPr>
        <p:spPr>
          <a:xfrm>
            <a:off x="3524596" y="99753"/>
            <a:ext cx="1737360" cy="3557847"/>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411585" y="332509"/>
            <a:ext cx="3042459" cy="532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49038" y="2294313"/>
            <a:ext cx="1975369" cy="369332"/>
          </a:xfrm>
          <a:prstGeom prst="rect">
            <a:avLst/>
          </a:prstGeom>
          <a:noFill/>
          <a:ln>
            <a:solidFill>
              <a:schemeClr val="bg2"/>
            </a:solidFill>
          </a:ln>
        </p:spPr>
        <p:txBody>
          <a:bodyPr wrap="square" rtlCol="0">
            <a:spAutoFit/>
          </a:bodyPr>
          <a:lstStyle/>
          <a:p>
            <a:r>
              <a:rPr lang="en-US" dirty="0" smtClean="0"/>
              <a:t>Removed from here</a:t>
            </a:r>
            <a:endParaRPr lang="en-US" dirty="0"/>
          </a:p>
        </p:txBody>
      </p:sp>
      <p:cxnSp>
        <p:nvCxnSpPr>
          <p:cNvPr id="9" name="Straight Arrow Connector 8"/>
          <p:cNvCxnSpPr/>
          <p:nvPr/>
        </p:nvCxnSpPr>
        <p:spPr>
          <a:xfrm>
            <a:off x="9343505" y="2759825"/>
            <a:ext cx="8313" cy="3325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673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E05645-6BBA-25A9-6B4F-3F3E43D67D53}"/>
              </a:ext>
            </a:extLst>
          </p:cNvPr>
          <p:cNvSpPr>
            <a:spLocks noGrp="1"/>
          </p:cNvSpPr>
          <p:nvPr>
            <p:ph type="title"/>
          </p:nvPr>
        </p:nvSpPr>
        <p:spPr>
          <a:xfrm>
            <a:off x="1141413" y="-966952"/>
            <a:ext cx="9905998" cy="3064040"/>
          </a:xfrm>
        </p:spPr>
        <p:txBody>
          <a:bodyPr>
            <a:normAutofit/>
          </a:bodyPr>
          <a:lstStyle/>
          <a:p>
            <a:r>
              <a:rPr lang="en-US" sz="3200" b="1" dirty="0">
                <a:effectLst/>
                <a:ea typeface="Times New Roman" panose="02020603050405020304" pitchFamily="18" charset="0"/>
              </a:rPr>
              <a:t>Checking where there is no guests.</a:t>
            </a:r>
            <a:endParaRPr lang="aa-ET" sz="5400" dirty="0"/>
          </a:p>
        </p:txBody>
      </p:sp>
      <p:sp>
        <p:nvSpPr>
          <p:cNvPr id="3" name="Content Placeholder 2">
            <a:extLst>
              <a:ext uri="{FF2B5EF4-FFF2-40B4-BE49-F238E27FC236}">
                <a16:creationId xmlns="" xmlns:a16="http://schemas.microsoft.com/office/drawing/2014/main" id="{3F5BB5B1-3CD2-C6A8-6F29-A07989DDCF0B}"/>
              </a:ext>
            </a:extLst>
          </p:cNvPr>
          <p:cNvSpPr>
            <a:spLocks noGrp="1"/>
          </p:cNvSpPr>
          <p:nvPr>
            <p:ph idx="1"/>
          </p:nvPr>
        </p:nvSpPr>
        <p:spPr>
          <a:xfrm>
            <a:off x="1141413" y="1061545"/>
            <a:ext cx="9905999" cy="4138312"/>
          </a:xfrm>
        </p:spPr>
        <p:txBody>
          <a:bodyPr>
            <a:normAutofit/>
          </a:bodyPr>
          <a:lstStyle/>
          <a:p>
            <a:r>
              <a:rPr lang="en-GB" sz="1800" dirty="0" err="1">
                <a:latin typeface="Calibri" panose="020F0502020204030204" pitchFamily="34" charset="0"/>
                <a:cs typeface="Calibri" panose="020F0502020204030204" pitchFamily="34" charset="0"/>
              </a:rPr>
              <a:t>df</a:t>
            </a:r>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df.adults</a:t>
            </a:r>
            <a:r>
              <a:rPr lang="en-GB" sz="1800" dirty="0">
                <a:latin typeface="Calibri" panose="020F0502020204030204" pitchFamily="34" charset="0"/>
                <a:cs typeface="Calibri" panose="020F0502020204030204" pitchFamily="34" charset="0"/>
              </a:rPr>
              <a:t> + </a:t>
            </a:r>
            <a:r>
              <a:rPr lang="en-GB" sz="1800" dirty="0" err="1">
                <a:latin typeface="Calibri" panose="020F0502020204030204" pitchFamily="34" charset="0"/>
                <a:cs typeface="Calibri" panose="020F0502020204030204" pitchFamily="34" charset="0"/>
              </a:rPr>
              <a:t>df.babies</a:t>
            </a:r>
            <a:r>
              <a:rPr lang="en-GB" sz="1800" dirty="0">
                <a:latin typeface="Calibri" panose="020F0502020204030204" pitchFamily="34" charset="0"/>
                <a:cs typeface="Calibri" panose="020F0502020204030204" pitchFamily="34" charset="0"/>
              </a:rPr>
              <a:t> + </a:t>
            </a:r>
            <a:r>
              <a:rPr lang="en-GB" sz="1800" dirty="0" err="1">
                <a:latin typeface="Calibri" panose="020F0502020204030204" pitchFamily="34" charset="0"/>
                <a:cs typeface="Calibri" panose="020F0502020204030204" pitchFamily="34" charset="0"/>
              </a:rPr>
              <a:t>df.children</a:t>
            </a:r>
            <a:r>
              <a:rPr lang="en-GB" sz="1800" dirty="0">
                <a:latin typeface="Calibri" panose="020F0502020204030204" pitchFamily="34" charset="0"/>
                <a:cs typeface="Calibri" panose="020F0502020204030204" pitchFamily="34" charset="0"/>
              </a:rPr>
              <a:t> == 0].shape</a:t>
            </a:r>
          </a:p>
          <a:p>
            <a:r>
              <a:rPr lang="en-GB" sz="1800" dirty="0">
                <a:latin typeface="Calibri" panose="020F0502020204030204" pitchFamily="34" charset="0"/>
                <a:cs typeface="Calibri" panose="020F0502020204030204" pitchFamily="34" charset="0"/>
              </a:rPr>
              <a:t>These rows does not make any sense, so we are </a:t>
            </a:r>
            <a:r>
              <a:rPr lang="en-GB" sz="1800" dirty="0" err="1">
                <a:latin typeface="Calibri" panose="020F0502020204030204" pitchFamily="34" charset="0"/>
                <a:cs typeface="Calibri" panose="020F0502020204030204" pitchFamily="34" charset="0"/>
              </a:rPr>
              <a:t>gonna</a:t>
            </a:r>
            <a:r>
              <a:rPr lang="en-GB" sz="1800" dirty="0">
                <a:latin typeface="Calibri" panose="020F0502020204030204" pitchFamily="34" charset="0"/>
                <a:cs typeface="Calibri" panose="020F0502020204030204" pitchFamily="34" charset="0"/>
              </a:rPr>
              <a:t> delete these rows.</a:t>
            </a:r>
          </a:p>
          <a:p>
            <a:pPr marL="0" indent="0">
              <a:buNone/>
            </a:pPr>
            <a:r>
              <a:rPr lang="en-GB" sz="1800" b="1" u="sng" dirty="0" smtClean="0">
                <a:latin typeface="Calibri" panose="020F0502020204030204" pitchFamily="34" charset="0"/>
                <a:cs typeface="Calibri" panose="020F0502020204030204" pitchFamily="34" charset="0"/>
              </a:rPr>
              <a:t>CODE:</a:t>
            </a:r>
            <a:endParaRPr lang="en-GB" sz="1800" b="1" u="sng"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 xmlns:a16="http://schemas.microsoft.com/office/drawing/2014/main" id="{755556B9-FCC9-F30D-F333-7AC4B3E27348}"/>
              </a:ext>
            </a:extLst>
          </p:cNvPr>
          <p:cNvPicPr>
            <a:picLocks noChangeAspect="1"/>
          </p:cNvPicPr>
          <p:nvPr/>
        </p:nvPicPr>
        <p:blipFill>
          <a:blip r:embed="rId2"/>
          <a:stretch>
            <a:fillRect/>
          </a:stretch>
        </p:blipFill>
        <p:spPr>
          <a:xfrm>
            <a:off x="3348938" y="3226088"/>
            <a:ext cx="4893758" cy="3372824"/>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433055616"/>
              </p:ext>
            </p:extLst>
          </p:nvPr>
        </p:nvGraphicFramePr>
        <p:xfrm>
          <a:off x="1217351" y="2476575"/>
          <a:ext cx="9156931" cy="640080"/>
        </p:xfrm>
        <a:graphic>
          <a:graphicData uri="http://schemas.openxmlformats.org/drawingml/2006/table">
            <a:tbl>
              <a:tblPr firstRow="1" bandRow="1">
                <a:tableStyleId>{5C22544A-7EE6-4342-B048-85BDC9FD1C3A}</a:tableStyleId>
              </a:tblPr>
              <a:tblGrid>
                <a:gridCol w="9156931"/>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smtClean="0">
                          <a:latin typeface="Calibri" panose="020F0502020204030204" pitchFamily="34" charset="0"/>
                          <a:cs typeface="Calibri" panose="020F0502020204030204" pitchFamily="34" charset="0"/>
                        </a:rPr>
                        <a:t>df</a:t>
                      </a:r>
                      <a:r>
                        <a:rPr lang="en-GB" sz="1800" dirty="0" smtClean="0">
                          <a:latin typeface="Calibri" panose="020F0502020204030204" pitchFamily="34" charset="0"/>
                          <a:cs typeface="Calibri" panose="020F0502020204030204" pitchFamily="34" charset="0"/>
                        </a:rPr>
                        <a:t> = </a:t>
                      </a:r>
                      <a:r>
                        <a:rPr lang="en-GB" sz="1800" dirty="0" err="1" smtClean="0">
                          <a:latin typeface="Calibri" panose="020F0502020204030204" pitchFamily="34" charset="0"/>
                          <a:cs typeface="Calibri" panose="020F0502020204030204" pitchFamily="34" charset="0"/>
                        </a:rPr>
                        <a:t>df.drop</a:t>
                      </a:r>
                      <a:r>
                        <a:rPr lang="en-GB" sz="1800" dirty="0" smtClean="0">
                          <a:latin typeface="Calibri" panose="020F0502020204030204" pitchFamily="34" charset="0"/>
                          <a:cs typeface="Calibri" panose="020F0502020204030204" pitchFamily="34" charset="0"/>
                        </a:rPr>
                        <a:t>(</a:t>
                      </a:r>
                      <a:r>
                        <a:rPr lang="en-GB" sz="1800" dirty="0" err="1" smtClean="0">
                          <a:latin typeface="Calibri" panose="020F0502020204030204" pitchFamily="34" charset="0"/>
                          <a:cs typeface="Calibri" panose="020F0502020204030204" pitchFamily="34" charset="0"/>
                        </a:rPr>
                        <a:t>df</a:t>
                      </a:r>
                      <a:r>
                        <a:rPr lang="en-GB" sz="1800" dirty="0" smtClean="0">
                          <a:latin typeface="Calibri" panose="020F0502020204030204" pitchFamily="34" charset="0"/>
                          <a:cs typeface="Calibri" panose="020F0502020204030204" pitchFamily="34" charset="0"/>
                        </a:rPr>
                        <a:t>[(</a:t>
                      </a:r>
                      <a:r>
                        <a:rPr lang="en-GB" sz="1800" dirty="0" err="1" smtClean="0">
                          <a:latin typeface="Calibri" panose="020F0502020204030204" pitchFamily="34" charset="0"/>
                          <a:cs typeface="Calibri" panose="020F0502020204030204" pitchFamily="34" charset="0"/>
                        </a:rPr>
                        <a:t>df.adults</a:t>
                      </a:r>
                      <a:r>
                        <a:rPr lang="en-GB" sz="1800" dirty="0" smtClean="0">
                          <a:latin typeface="Calibri" panose="020F0502020204030204" pitchFamily="34" charset="0"/>
                          <a:cs typeface="Calibri" panose="020F0502020204030204" pitchFamily="34" charset="0"/>
                        </a:rPr>
                        <a:t> + </a:t>
                      </a:r>
                      <a:r>
                        <a:rPr lang="en-GB" sz="1800" dirty="0" err="1" smtClean="0">
                          <a:latin typeface="Calibri" panose="020F0502020204030204" pitchFamily="34" charset="0"/>
                          <a:cs typeface="Calibri" panose="020F0502020204030204" pitchFamily="34" charset="0"/>
                        </a:rPr>
                        <a:t>df.babies</a:t>
                      </a:r>
                      <a:r>
                        <a:rPr lang="en-GB" sz="1800" dirty="0" smtClean="0">
                          <a:latin typeface="Calibri" panose="020F0502020204030204" pitchFamily="34" charset="0"/>
                          <a:cs typeface="Calibri" panose="020F0502020204030204" pitchFamily="34" charset="0"/>
                        </a:rPr>
                        <a:t> + </a:t>
                      </a:r>
                      <a:r>
                        <a:rPr lang="en-GB" sz="1800" dirty="0" err="1" smtClean="0">
                          <a:latin typeface="Calibri" panose="020F0502020204030204" pitchFamily="34" charset="0"/>
                          <a:cs typeface="Calibri" panose="020F0502020204030204" pitchFamily="34" charset="0"/>
                        </a:rPr>
                        <a:t>df.children</a:t>
                      </a:r>
                      <a:r>
                        <a:rPr lang="en-GB" sz="1800" dirty="0" smtClean="0">
                          <a:latin typeface="Calibri" panose="020F0502020204030204" pitchFamily="34" charset="0"/>
                          <a:cs typeface="Calibri" panose="020F0502020204030204" pitchFamily="34" charset="0"/>
                        </a:rPr>
                        <a:t> == 0)].index).</a:t>
                      </a:r>
                      <a:r>
                        <a:rPr lang="en-GB" sz="1800" dirty="0" err="1" smtClean="0">
                          <a:latin typeface="Calibri" panose="020F0502020204030204" pitchFamily="34" charset="0"/>
                          <a:cs typeface="Calibri" panose="020F0502020204030204" pitchFamily="34" charset="0"/>
                        </a:rPr>
                        <a:t>reset_index</a:t>
                      </a:r>
                      <a:r>
                        <a:rPr lang="en-GB" sz="1800" dirty="0" smtClean="0">
                          <a:latin typeface="Calibri" panose="020F0502020204030204" pitchFamily="34" charset="0"/>
                          <a:cs typeface="Calibri" panose="020F0502020204030204" pitchFamily="34" charset="0"/>
                        </a:rPr>
                        <a:t>(drop=True)</a:t>
                      </a:r>
                      <a:endParaRPr lang="aa-ET" sz="1800" dirty="0" smtClean="0">
                        <a:latin typeface="Calibri" panose="020F0502020204030204" pitchFamily="34" charset="0"/>
                        <a:cs typeface="Calibri" panose="020F0502020204030204" pitchFamily="34" charset="0"/>
                      </a:endParaRPr>
                    </a:p>
                    <a:p>
                      <a:endParaRPr lang="en-US" dirty="0"/>
                    </a:p>
                  </a:txBody>
                  <a:tcPr/>
                </a:tc>
              </a:tr>
            </a:tbl>
          </a:graphicData>
        </a:graphic>
      </p:graphicFrame>
    </p:spTree>
    <p:extLst>
      <p:ext uri="{BB962C8B-B14F-4D97-AF65-F5344CB8AC3E}">
        <p14:creationId xmlns:p14="http://schemas.microsoft.com/office/powerpoint/2010/main" val="27931248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63_TF45165253" id="{C7960698-B054-4C3A-BEAB-CD8A7A472396}" vid="{1051D3E8-132F-4474-8591-727ED0BC39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Template>
  <TotalTime>85</TotalTime>
  <Words>2264</Words>
  <Application>Microsoft Office PowerPoint</Application>
  <PresentationFormat>Widescreen</PresentationFormat>
  <Paragraphs>178</Paragraphs>
  <Slides>37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Symbol</vt:lpstr>
      <vt:lpstr>Times New Roman</vt:lpstr>
      <vt:lpstr>Trebuchet MS</vt:lpstr>
      <vt:lpstr>Tw Cen MT</vt:lpstr>
      <vt:lpstr>Circuit</vt:lpstr>
      <vt:lpstr>Hotel Booking Analysis</vt:lpstr>
      <vt:lpstr>Introduction</vt:lpstr>
      <vt:lpstr>df = pd.read_csv('F:/hotel_bookings.csv') </vt:lpstr>
      <vt:lpstr>Some key features of a DataFrame include:</vt:lpstr>
      <vt:lpstr>Df.info</vt:lpstr>
      <vt:lpstr>CODE</vt:lpstr>
      <vt:lpstr>df=df.drop(['company','agent'],axis=1) df.head()</vt:lpstr>
      <vt:lpstr>PowerPoint Presentation</vt:lpstr>
      <vt:lpstr>Checking where there is no guests.</vt:lpstr>
      <vt:lpstr>What number of bookings were cancelled</vt:lpstr>
      <vt:lpstr>PowerPoint Presentation</vt:lpstr>
      <vt:lpstr>Finding percentage of cancelled bookings</vt:lpstr>
      <vt:lpstr>PowerPoint Presentation</vt:lpstr>
      <vt:lpstr>plot showing the number of canceled and non-canceled bookings for each hotel type</vt:lpstr>
      <vt:lpstr>Describing the code</vt:lpstr>
      <vt:lpstr>Which type of hotel has more booking ?</vt:lpstr>
      <vt:lpstr>PowerPoint Presentation</vt:lpstr>
      <vt:lpstr>Generates a list called labels that contains the unique hotel types from the 'hotel' column</vt:lpstr>
      <vt:lpstr>Description</vt:lpstr>
      <vt:lpstr>Making a pie chart of which type of hotel has more booking</vt:lpstr>
      <vt:lpstr>Description:</vt:lpstr>
      <vt:lpstr>Which month has the highest number of arrivals</vt:lpstr>
      <vt:lpstr>Description:</vt:lpstr>
      <vt:lpstr>Percentage In Which month has the highest number of arrivals</vt:lpstr>
      <vt:lpstr>Plotting a graph representing the count of bookings for each month</vt:lpstr>
      <vt:lpstr>Desciprtion</vt:lpstr>
      <vt:lpstr>Which year has highest number of arrivals</vt:lpstr>
      <vt:lpstr>Plotting graph for yeaRly booking (highest number of arrivals</vt:lpstr>
      <vt:lpstr>Description</vt:lpstr>
      <vt:lpstr>From which country people are comming the most </vt:lpstr>
      <vt:lpstr>Description</vt:lpstr>
      <vt:lpstr>Plotting country to represent where people are coming from</vt:lpstr>
      <vt:lpstr>Which is the most reserved room type </vt:lpstr>
      <vt:lpstr>Description</vt:lpstr>
      <vt:lpstr>What is the most common customer type</vt:lpstr>
      <vt:lpstr>Plotting a graph</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Rafay Durrani</dc:creator>
  <cp:lastModifiedBy>Microsoft account</cp:lastModifiedBy>
  <cp:revision>112</cp:revision>
  <dcterms:created xsi:type="dcterms:W3CDTF">2023-05-21T20:20:36Z</dcterms:created>
  <dcterms:modified xsi:type="dcterms:W3CDTF">2023-05-23T18:31:34Z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